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8"/>
  </p:notesMasterIdLst>
  <p:handoutMasterIdLst>
    <p:handoutMasterId r:id="rId29"/>
  </p:handoutMasterIdLst>
  <p:sldIdLst>
    <p:sldId id="312" r:id="rId5"/>
    <p:sldId id="304" r:id="rId6"/>
    <p:sldId id="371" r:id="rId7"/>
    <p:sldId id="347" r:id="rId8"/>
    <p:sldId id="363" r:id="rId9"/>
    <p:sldId id="364" r:id="rId10"/>
    <p:sldId id="365" r:id="rId11"/>
    <p:sldId id="366" r:id="rId12"/>
    <p:sldId id="362" r:id="rId13"/>
    <p:sldId id="368" r:id="rId14"/>
    <p:sldId id="361" r:id="rId15"/>
    <p:sldId id="350" r:id="rId16"/>
    <p:sldId id="346" r:id="rId17"/>
    <p:sldId id="367" r:id="rId18"/>
    <p:sldId id="351" r:id="rId19"/>
    <p:sldId id="360" r:id="rId20"/>
    <p:sldId id="359" r:id="rId21"/>
    <p:sldId id="356" r:id="rId22"/>
    <p:sldId id="354" r:id="rId23"/>
    <p:sldId id="355" r:id="rId24"/>
    <p:sldId id="352" r:id="rId25"/>
    <p:sldId id="353" r:id="rId26"/>
    <p:sldId id="297" r:id="rId27"/>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405" autoAdjust="0"/>
  </p:normalViewPr>
  <p:slideViewPr>
    <p:cSldViewPr snapToGrid="0" snapToObjects="1">
      <p:cViewPr varScale="1">
        <p:scale>
          <a:sx n="68" d="100"/>
          <a:sy n="68" d="100"/>
        </p:scale>
        <p:origin x="1262" y="67"/>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_rels/data5.xml.rels><?xml version="1.0" encoding="UTF-8" standalone="yes"?>
<Relationships xmlns="http://schemas.openxmlformats.org/package/2006/relationships"><Relationship Id="rId1" Type="http://schemas.openxmlformats.org/officeDocument/2006/relationships/hyperlink" Target="B&#224;i%20gi&#7843;ng%20Revenue%20Model%202.ppt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CE69D-0305-488B-8FA9-9A76DF079870}"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F29971E3-FFDB-4EF4-846B-992F06EFB75A}">
      <dgm:prSet phldrT="[Text]"/>
      <dgm:spPr/>
      <dgm:t>
        <a:bodyPr/>
        <a:lstStyle/>
        <a:p>
          <a:r>
            <a:rPr lang="en-US" b="1" dirty="0">
              <a:solidFill>
                <a:schemeClr val="tx1"/>
              </a:solidFill>
            </a:rPr>
            <a:t>Revenue Model</a:t>
          </a:r>
        </a:p>
      </dgm:t>
    </dgm:pt>
    <dgm:pt modelId="{9F94F79D-4F02-4829-9C3A-F277A7A82E9B}" type="parTrans" cxnId="{4C150801-8D66-4557-8166-2681367BE2FE}">
      <dgm:prSet/>
      <dgm:spPr/>
      <dgm:t>
        <a:bodyPr/>
        <a:lstStyle/>
        <a:p>
          <a:endParaRPr lang="en-US"/>
        </a:p>
      </dgm:t>
    </dgm:pt>
    <dgm:pt modelId="{C8410933-4237-42CA-89F0-8394294EA48E}" type="sibTrans" cxnId="{4C150801-8D66-4557-8166-2681367BE2FE}">
      <dgm:prSet/>
      <dgm:spPr/>
      <dgm:t>
        <a:bodyPr/>
        <a:lstStyle/>
        <a:p>
          <a:endParaRPr lang="en-US"/>
        </a:p>
      </dgm:t>
    </dgm:pt>
    <dgm:pt modelId="{08938E38-7147-4F2F-BBF2-236E6FFEA49B}">
      <dgm:prSet phldrT="[Text]"/>
      <dgm:spPr>
        <a:ln>
          <a:solidFill>
            <a:schemeClr val="tx1"/>
          </a:solidFill>
        </a:ln>
      </dgm:spPr>
      <dgm:t>
        <a:bodyPr/>
        <a:lstStyle/>
        <a:p>
          <a:r>
            <a:rPr lang="en-US" b="1" dirty="0">
              <a:solidFill>
                <a:schemeClr val="tx1"/>
              </a:solidFill>
            </a:rPr>
            <a:t>What does a revenue model </a:t>
          </a:r>
          <a:r>
            <a:rPr lang="en-US" b="1" dirty="0" err="1">
              <a:solidFill>
                <a:schemeClr val="tx1"/>
              </a:solidFill>
            </a:rPr>
            <a:t>indentify</a:t>
          </a:r>
          <a:r>
            <a:rPr lang="en-US" b="1" dirty="0">
              <a:solidFill>
                <a:schemeClr val="tx1"/>
              </a:solidFill>
            </a:rPr>
            <a:t> ?</a:t>
          </a:r>
        </a:p>
      </dgm:t>
    </dgm:pt>
    <dgm:pt modelId="{CE72FE6C-888F-495F-A14B-66CE7A55FA79}" type="parTrans" cxnId="{EC238848-DDB1-447B-920F-4121CD9D42E3}">
      <dgm:prSet/>
      <dgm:spPr/>
      <dgm:t>
        <a:bodyPr/>
        <a:lstStyle/>
        <a:p>
          <a:endParaRPr lang="en-US"/>
        </a:p>
      </dgm:t>
    </dgm:pt>
    <dgm:pt modelId="{17FFF259-8AD0-45AA-A3EE-A110DA2881F2}" type="sibTrans" cxnId="{EC238848-DDB1-447B-920F-4121CD9D42E3}">
      <dgm:prSet/>
      <dgm:spPr/>
      <dgm:t>
        <a:bodyPr/>
        <a:lstStyle/>
        <a:p>
          <a:endParaRPr lang="en-US"/>
        </a:p>
      </dgm:t>
    </dgm:pt>
    <dgm:pt modelId="{6AEAD8B8-A9AA-4758-8993-BC46855EB5A1}">
      <dgm:prSet phldrT="[Text]"/>
      <dgm:spPr>
        <a:ln>
          <a:solidFill>
            <a:schemeClr val="tx1"/>
          </a:solidFill>
        </a:ln>
      </dgm:spPr>
      <dgm:t>
        <a:bodyPr/>
        <a:lstStyle/>
        <a:p>
          <a:r>
            <a:rPr lang="en-US" b="1" dirty="0">
              <a:solidFill>
                <a:schemeClr val="tx1"/>
              </a:solidFill>
            </a:rPr>
            <a:t>What is the structure of the revenue model ?</a:t>
          </a:r>
        </a:p>
      </dgm:t>
    </dgm:pt>
    <dgm:pt modelId="{6D4757FE-9CAD-4D8E-9228-7112E41E0C22}" type="parTrans" cxnId="{8CE02ED1-266B-47DD-977B-1A4D72F4333D}">
      <dgm:prSet/>
      <dgm:spPr/>
      <dgm:t>
        <a:bodyPr/>
        <a:lstStyle/>
        <a:p>
          <a:endParaRPr lang="en-US"/>
        </a:p>
      </dgm:t>
    </dgm:pt>
    <dgm:pt modelId="{71F973DD-4664-4283-A451-546F2AFA4FDF}" type="sibTrans" cxnId="{8CE02ED1-266B-47DD-977B-1A4D72F4333D}">
      <dgm:prSet/>
      <dgm:spPr/>
      <dgm:t>
        <a:bodyPr/>
        <a:lstStyle/>
        <a:p>
          <a:endParaRPr lang="en-US"/>
        </a:p>
      </dgm:t>
    </dgm:pt>
    <dgm:pt modelId="{90114D60-F9BC-4EE3-B032-05FC46A696FA}">
      <dgm:prSet phldrT="[Text]"/>
      <dgm:spPr>
        <a:ln>
          <a:solidFill>
            <a:schemeClr val="tx1"/>
          </a:solidFill>
        </a:ln>
      </dgm:spPr>
      <dgm:t>
        <a:bodyPr/>
        <a:lstStyle/>
        <a:p>
          <a:r>
            <a:rPr lang="en-US" b="1" dirty="0">
              <a:solidFill>
                <a:schemeClr val="tx1"/>
              </a:solidFill>
            </a:rPr>
            <a:t>Revenue planning</a:t>
          </a:r>
        </a:p>
      </dgm:t>
    </dgm:pt>
    <dgm:pt modelId="{8313977E-A015-4E72-87A9-EBAF0FA5D327}" type="parTrans" cxnId="{0187F9C0-5D58-4EE6-B79E-96FCB05C84B4}">
      <dgm:prSet/>
      <dgm:spPr/>
      <dgm:t>
        <a:bodyPr/>
        <a:lstStyle/>
        <a:p>
          <a:endParaRPr lang="en-US"/>
        </a:p>
      </dgm:t>
    </dgm:pt>
    <dgm:pt modelId="{5CC5898F-6293-46BB-9EFF-F3F7064FEBA0}" type="sibTrans" cxnId="{0187F9C0-5D58-4EE6-B79E-96FCB05C84B4}">
      <dgm:prSet/>
      <dgm:spPr/>
      <dgm:t>
        <a:bodyPr/>
        <a:lstStyle/>
        <a:p>
          <a:endParaRPr lang="en-US"/>
        </a:p>
      </dgm:t>
    </dgm:pt>
    <dgm:pt modelId="{1CA71468-973D-48DC-BBCC-234E37C16D4C}" type="pres">
      <dgm:prSet presAssocID="{D19CE69D-0305-488B-8FA9-9A76DF079870}" presName="linearFlow" presStyleCnt="0">
        <dgm:presLayoutVars>
          <dgm:resizeHandles val="exact"/>
        </dgm:presLayoutVars>
      </dgm:prSet>
      <dgm:spPr/>
    </dgm:pt>
    <dgm:pt modelId="{A83D2852-12BA-4496-ADB1-F84F2AC20374}" type="pres">
      <dgm:prSet presAssocID="{F29971E3-FFDB-4EF4-846B-992F06EFB75A}" presName="node" presStyleLbl="node1" presStyleIdx="0" presStyleCnt="4" custLinFactNeighborX="0" custLinFactNeighborY="-171">
        <dgm:presLayoutVars>
          <dgm:bulletEnabled val="1"/>
        </dgm:presLayoutVars>
      </dgm:prSet>
      <dgm:spPr/>
    </dgm:pt>
    <dgm:pt modelId="{3EC2E270-FFA9-421E-A4C6-EEDCF10D0886}" type="pres">
      <dgm:prSet presAssocID="{C8410933-4237-42CA-89F0-8394294EA48E}" presName="sibTrans" presStyleLbl="sibTrans2D1" presStyleIdx="0" presStyleCnt="3"/>
      <dgm:spPr/>
    </dgm:pt>
    <dgm:pt modelId="{A64B6DE5-D540-412F-9F59-92017832A6E0}" type="pres">
      <dgm:prSet presAssocID="{C8410933-4237-42CA-89F0-8394294EA48E}" presName="connectorText" presStyleLbl="sibTrans2D1" presStyleIdx="0" presStyleCnt="3"/>
      <dgm:spPr/>
    </dgm:pt>
    <dgm:pt modelId="{343A754C-CF7B-4ED3-9F2A-2468FAD2A385}" type="pres">
      <dgm:prSet presAssocID="{08938E38-7147-4F2F-BBF2-236E6FFEA49B}" presName="node" presStyleLbl="node1" presStyleIdx="1" presStyleCnt="4">
        <dgm:presLayoutVars>
          <dgm:bulletEnabled val="1"/>
        </dgm:presLayoutVars>
      </dgm:prSet>
      <dgm:spPr/>
    </dgm:pt>
    <dgm:pt modelId="{DE93F4F0-36C1-4F66-90CC-B15EA3B71008}" type="pres">
      <dgm:prSet presAssocID="{17FFF259-8AD0-45AA-A3EE-A110DA2881F2}" presName="sibTrans" presStyleLbl="sibTrans2D1" presStyleIdx="1" presStyleCnt="3"/>
      <dgm:spPr/>
    </dgm:pt>
    <dgm:pt modelId="{9DBA2829-1602-40CE-8646-476600981E7F}" type="pres">
      <dgm:prSet presAssocID="{17FFF259-8AD0-45AA-A3EE-A110DA2881F2}" presName="connectorText" presStyleLbl="sibTrans2D1" presStyleIdx="1" presStyleCnt="3"/>
      <dgm:spPr/>
    </dgm:pt>
    <dgm:pt modelId="{C8B4FD03-168F-4FC5-BBED-48365B45093F}" type="pres">
      <dgm:prSet presAssocID="{6AEAD8B8-A9AA-4758-8993-BC46855EB5A1}" presName="node" presStyleLbl="node1" presStyleIdx="2" presStyleCnt="4">
        <dgm:presLayoutVars>
          <dgm:bulletEnabled val="1"/>
        </dgm:presLayoutVars>
      </dgm:prSet>
      <dgm:spPr/>
    </dgm:pt>
    <dgm:pt modelId="{A4A7ED18-82AB-4E99-8311-25EBE1228BC8}" type="pres">
      <dgm:prSet presAssocID="{71F973DD-4664-4283-A451-546F2AFA4FDF}" presName="sibTrans" presStyleLbl="sibTrans2D1" presStyleIdx="2" presStyleCnt="3"/>
      <dgm:spPr/>
    </dgm:pt>
    <dgm:pt modelId="{313B56C5-FF32-49F7-9FB4-FDEB8188AD20}" type="pres">
      <dgm:prSet presAssocID="{71F973DD-4664-4283-A451-546F2AFA4FDF}" presName="connectorText" presStyleLbl="sibTrans2D1" presStyleIdx="2" presStyleCnt="3"/>
      <dgm:spPr/>
    </dgm:pt>
    <dgm:pt modelId="{4BD1072B-310A-41FE-A94A-A04ADDA98956}" type="pres">
      <dgm:prSet presAssocID="{90114D60-F9BC-4EE3-B032-05FC46A696FA}" presName="node" presStyleLbl="node1" presStyleIdx="3" presStyleCnt="4">
        <dgm:presLayoutVars>
          <dgm:bulletEnabled val="1"/>
        </dgm:presLayoutVars>
      </dgm:prSet>
      <dgm:spPr/>
    </dgm:pt>
  </dgm:ptLst>
  <dgm:cxnLst>
    <dgm:cxn modelId="{4C150801-8D66-4557-8166-2681367BE2FE}" srcId="{D19CE69D-0305-488B-8FA9-9A76DF079870}" destId="{F29971E3-FFDB-4EF4-846B-992F06EFB75A}" srcOrd="0" destOrd="0" parTransId="{9F94F79D-4F02-4829-9C3A-F277A7A82E9B}" sibTransId="{C8410933-4237-42CA-89F0-8394294EA48E}"/>
    <dgm:cxn modelId="{5349C119-FC0B-4571-89C5-3E452B8970CC}" type="presOf" srcId="{71F973DD-4664-4283-A451-546F2AFA4FDF}" destId="{313B56C5-FF32-49F7-9FB4-FDEB8188AD20}" srcOrd="1" destOrd="0" presId="urn:microsoft.com/office/officeart/2005/8/layout/process2"/>
    <dgm:cxn modelId="{7D6F0D2B-CCDF-475A-A0D6-93D5E3C00265}" type="presOf" srcId="{17FFF259-8AD0-45AA-A3EE-A110DA2881F2}" destId="{DE93F4F0-36C1-4F66-90CC-B15EA3B71008}" srcOrd="0" destOrd="0" presId="urn:microsoft.com/office/officeart/2005/8/layout/process2"/>
    <dgm:cxn modelId="{31662C39-B8C3-47A3-8C97-82D84E44DC89}" type="presOf" srcId="{71F973DD-4664-4283-A451-546F2AFA4FDF}" destId="{A4A7ED18-82AB-4E99-8311-25EBE1228BC8}" srcOrd="0" destOrd="0" presId="urn:microsoft.com/office/officeart/2005/8/layout/process2"/>
    <dgm:cxn modelId="{FC818C3B-6975-42B8-8416-134D5736BBB0}" type="presOf" srcId="{6AEAD8B8-A9AA-4758-8993-BC46855EB5A1}" destId="{C8B4FD03-168F-4FC5-BBED-48365B45093F}" srcOrd="0" destOrd="0" presId="urn:microsoft.com/office/officeart/2005/8/layout/process2"/>
    <dgm:cxn modelId="{C3B3795B-318E-4E19-B925-BD415A3CEA26}" type="presOf" srcId="{90114D60-F9BC-4EE3-B032-05FC46A696FA}" destId="{4BD1072B-310A-41FE-A94A-A04ADDA98956}" srcOrd="0" destOrd="0" presId="urn:microsoft.com/office/officeart/2005/8/layout/process2"/>
    <dgm:cxn modelId="{26738964-28D4-48A7-B0E6-BA4FAEFC80E3}" type="presOf" srcId="{08938E38-7147-4F2F-BBF2-236E6FFEA49B}" destId="{343A754C-CF7B-4ED3-9F2A-2468FAD2A385}" srcOrd="0" destOrd="0" presId="urn:microsoft.com/office/officeart/2005/8/layout/process2"/>
    <dgm:cxn modelId="{EC238848-DDB1-447B-920F-4121CD9D42E3}" srcId="{D19CE69D-0305-488B-8FA9-9A76DF079870}" destId="{08938E38-7147-4F2F-BBF2-236E6FFEA49B}" srcOrd="1" destOrd="0" parTransId="{CE72FE6C-888F-495F-A14B-66CE7A55FA79}" sibTransId="{17FFF259-8AD0-45AA-A3EE-A110DA2881F2}"/>
    <dgm:cxn modelId="{EE34C971-493D-46DD-A288-3D2C4B429027}" type="presOf" srcId="{C8410933-4237-42CA-89F0-8394294EA48E}" destId="{A64B6DE5-D540-412F-9F59-92017832A6E0}" srcOrd="1" destOrd="0" presId="urn:microsoft.com/office/officeart/2005/8/layout/process2"/>
    <dgm:cxn modelId="{CBA1B652-D0DB-4EFF-B811-E41230251015}" type="presOf" srcId="{D19CE69D-0305-488B-8FA9-9A76DF079870}" destId="{1CA71468-973D-48DC-BBCC-234E37C16D4C}" srcOrd="0" destOrd="0" presId="urn:microsoft.com/office/officeart/2005/8/layout/process2"/>
    <dgm:cxn modelId="{F352DAB4-5D99-4439-AE6C-98954206BB1F}" type="presOf" srcId="{17FFF259-8AD0-45AA-A3EE-A110DA2881F2}" destId="{9DBA2829-1602-40CE-8646-476600981E7F}" srcOrd="1" destOrd="0" presId="urn:microsoft.com/office/officeart/2005/8/layout/process2"/>
    <dgm:cxn modelId="{0187F9C0-5D58-4EE6-B79E-96FCB05C84B4}" srcId="{D19CE69D-0305-488B-8FA9-9A76DF079870}" destId="{90114D60-F9BC-4EE3-B032-05FC46A696FA}" srcOrd="3" destOrd="0" parTransId="{8313977E-A015-4E72-87A9-EBAF0FA5D327}" sibTransId="{5CC5898F-6293-46BB-9EFF-F3F7064FEBA0}"/>
    <dgm:cxn modelId="{CF996AC7-35D7-4CDC-8C0F-6B33A08BF3FD}" type="presOf" srcId="{C8410933-4237-42CA-89F0-8394294EA48E}" destId="{3EC2E270-FFA9-421E-A4C6-EEDCF10D0886}" srcOrd="0" destOrd="0" presId="urn:microsoft.com/office/officeart/2005/8/layout/process2"/>
    <dgm:cxn modelId="{8CE02ED1-266B-47DD-977B-1A4D72F4333D}" srcId="{D19CE69D-0305-488B-8FA9-9A76DF079870}" destId="{6AEAD8B8-A9AA-4758-8993-BC46855EB5A1}" srcOrd="2" destOrd="0" parTransId="{6D4757FE-9CAD-4D8E-9228-7112E41E0C22}" sibTransId="{71F973DD-4664-4283-A451-546F2AFA4FDF}"/>
    <dgm:cxn modelId="{DA7AF4D3-757D-42E2-9F3F-4E45E86E2BF3}" type="presOf" srcId="{F29971E3-FFDB-4EF4-846B-992F06EFB75A}" destId="{A83D2852-12BA-4496-ADB1-F84F2AC20374}" srcOrd="0" destOrd="0" presId="urn:microsoft.com/office/officeart/2005/8/layout/process2"/>
    <dgm:cxn modelId="{A1C77E8C-A984-48F7-8390-D3089929D100}" type="presParOf" srcId="{1CA71468-973D-48DC-BBCC-234E37C16D4C}" destId="{A83D2852-12BA-4496-ADB1-F84F2AC20374}" srcOrd="0" destOrd="0" presId="urn:microsoft.com/office/officeart/2005/8/layout/process2"/>
    <dgm:cxn modelId="{7BBDDED2-F397-4199-B1D3-D0DEDB01665D}" type="presParOf" srcId="{1CA71468-973D-48DC-BBCC-234E37C16D4C}" destId="{3EC2E270-FFA9-421E-A4C6-EEDCF10D0886}" srcOrd="1" destOrd="0" presId="urn:microsoft.com/office/officeart/2005/8/layout/process2"/>
    <dgm:cxn modelId="{FD1A6132-A2EE-4ADD-8F97-03EEEAE92993}" type="presParOf" srcId="{3EC2E270-FFA9-421E-A4C6-EEDCF10D0886}" destId="{A64B6DE5-D540-412F-9F59-92017832A6E0}" srcOrd="0" destOrd="0" presId="urn:microsoft.com/office/officeart/2005/8/layout/process2"/>
    <dgm:cxn modelId="{784A7CC7-7493-49D9-9455-60F980113014}" type="presParOf" srcId="{1CA71468-973D-48DC-BBCC-234E37C16D4C}" destId="{343A754C-CF7B-4ED3-9F2A-2468FAD2A385}" srcOrd="2" destOrd="0" presId="urn:microsoft.com/office/officeart/2005/8/layout/process2"/>
    <dgm:cxn modelId="{C1DA1505-8570-4E4D-8CF9-B3ED8625CACA}" type="presParOf" srcId="{1CA71468-973D-48DC-BBCC-234E37C16D4C}" destId="{DE93F4F0-36C1-4F66-90CC-B15EA3B71008}" srcOrd="3" destOrd="0" presId="urn:microsoft.com/office/officeart/2005/8/layout/process2"/>
    <dgm:cxn modelId="{EEC1FFCD-CCA7-44E5-8318-EB543970C9C6}" type="presParOf" srcId="{DE93F4F0-36C1-4F66-90CC-B15EA3B71008}" destId="{9DBA2829-1602-40CE-8646-476600981E7F}" srcOrd="0" destOrd="0" presId="urn:microsoft.com/office/officeart/2005/8/layout/process2"/>
    <dgm:cxn modelId="{AECBF9BB-CBDE-48BF-85FC-14C3E969585F}" type="presParOf" srcId="{1CA71468-973D-48DC-BBCC-234E37C16D4C}" destId="{C8B4FD03-168F-4FC5-BBED-48365B45093F}" srcOrd="4" destOrd="0" presId="urn:microsoft.com/office/officeart/2005/8/layout/process2"/>
    <dgm:cxn modelId="{4B4FAB5D-267B-472A-9B35-1578BEE7D71B}" type="presParOf" srcId="{1CA71468-973D-48DC-BBCC-234E37C16D4C}" destId="{A4A7ED18-82AB-4E99-8311-25EBE1228BC8}" srcOrd="5" destOrd="0" presId="urn:microsoft.com/office/officeart/2005/8/layout/process2"/>
    <dgm:cxn modelId="{9EABE4B7-2E0E-42B8-955E-80740302E7E7}" type="presParOf" srcId="{A4A7ED18-82AB-4E99-8311-25EBE1228BC8}" destId="{313B56C5-FF32-49F7-9FB4-FDEB8188AD20}" srcOrd="0" destOrd="0" presId="urn:microsoft.com/office/officeart/2005/8/layout/process2"/>
    <dgm:cxn modelId="{4549E3BD-C728-4089-8138-3A2BC7ADC7EB}" type="presParOf" srcId="{1CA71468-973D-48DC-BBCC-234E37C16D4C}" destId="{4BD1072B-310A-41FE-A94A-A04ADDA98956}"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C606BC-DBBF-4C34-A02B-6203866CFA4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D1B9F9C-A032-4E63-8750-29343ED0183D}">
      <dgm:prSet phldrT="[Text]"/>
      <dgm:spPr>
        <a:noFill/>
      </dgm:spPr>
      <dgm:t>
        <a:bodyPr/>
        <a:lstStyle/>
        <a:p>
          <a:r>
            <a:rPr lang="en-US" b="1" i="0" dirty="0">
              <a:solidFill>
                <a:srgbClr val="202124"/>
              </a:solidFill>
              <a:effectLst/>
              <a:latin typeface="Google Sans"/>
            </a:rPr>
            <a:t>1.Define your value proposition</a:t>
          </a:r>
          <a:endParaRPr lang="en-US" b="1" dirty="0"/>
        </a:p>
      </dgm:t>
    </dgm:pt>
    <dgm:pt modelId="{8A6DFE47-BE58-43A7-BCC6-097FA6C0E7FF}" type="parTrans" cxnId="{0EED2FE4-E5A8-4EDD-AB7B-3D9916D9C8A1}">
      <dgm:prSet/>
      <dgm:spPr/>
      <dgm:t>
        <a:bodyPr/>
        <a:lstStyle/>
        <a:p>
          <a:endParaRPr lang="en-US"/>
        </a:p>
      </dgm:t>
    </dgm:pt>
    <dgm:pt modelId="{18E95369-BF42-4BA7-BC01-B55DD5582D9B}" type="sibTrans" cxnId="{0EED2FE4-E5A8-4EDD-AB7B-3D9916D9C8A1}">
      <dgm:prSet/>
      <dgm:spPr>
        <a:noFill/>
      </dgm:spPr>
      <dgm:t>
        <a:bodyPr/>
        <a:lstStyle/>
        <a:p>
          <a:endParaRPr lang="en-US">
            <a:solidFill>
              <a:schemeClr val="tx1"/>
            </a:solidFill>
          </a:endParaRPr>
        </a:p>
      </dgm:t>
    </dgm:pt>
    <dgm:pt modelId="{D752E917-6C07-44AC-BD62-287E2BC4E72F}">
      <dgm:prSet phldrT="[Text]"/>
      <dgm:spPr>
        <a:noFill/>
      </dgm:spPr>
      <dgm:t>
        <a:bodyPr/>
        <a:lstStyle/>
        <a:p>
          <a:r>
            <a:rPr lang="en-US" b="1" i="0" dirty="0">
              <a:solidFill>
                <a:srgbClr val="202124"/>
              </a:solidFill>
              <a:effectLst/>
              <a:latin typeface="Google Sans"/>
            </a:rPr>
            <a:t>2.Map out your product strategy by describing what the product is and what value it brings to the customer. </a:t>
          </a:r>
          <a:endParaRPr lang="en-US" b="1" dirty="0"/>
        </a:p>
      </dgm:t>
    </dgm:pt>
    <dgm:pt modelId="{AC12DC08-D4CB-4062-A7DB-49A6415F2AB8}" type="parTrans" cxnId="{0D6360DC-6336-4E09-8D19-473198182EEE}">
      <dgm:prSet/>
      <dgm:spPr/>
      <dgm:t>
        <a:bodyPr/>
        <a:lstStyle/>
        <a:p>
          <a:endParaRPr lang="en-US"/>
        </a:p>
      </dgm:t>
    </dgm:pt>
    <dgm:pt modelId="{62219FE4-C3B6-463A-8AAD-5AD8EEDF402F}" type="sibTrans" cxnId="{0D6360DC-6336-4E09-8D19-473198182EEE}">
      <dgm:prSet/>
      <dgm:spPr>
        <a:noFill/>
      </dgm:spPr>
      <dgm:t>
        <a:bodyPr/>
        <a:lstStyle/>
        <a:p>
          <a:endParaRPr lang="en-US"/>
        </a:p>
      </dgm:t>
    </dgm:pt>
    <dgm:pt modelId="{539C8632-B910-4698-99F8-59770E51B434}">
      <dgm:prSet phldrT="[Text]"/>
      <dgm:spPr>
        <a:noFill/>
      </dgm:spPr>
      <dgm:t>
        <a:bodyPr/>
        <a:lstStyle/>
        <a:p>
          <a:pPr>
            <a:buFont typeface="+mj-lt"/>
            <a:buAutoNum type="arabicPeriod"/>
          </a:pPr>
          <a:r>
            <a:rPr lang="en-US" b="1" i="0" dirty="0">
              <a:solidFill>
                <a:srgbClr val="202124"/>
              </a:solidFill>
              <a:effectLst/>
              <a:latin typeface="Google Sans"/>
            </a:rPr>
            <a:t>3.Explore the market state and customer groups. ...</a:t>
          </a:r>
          <a:endParaRPr lang="en-US" b="1" dirty="0"/>
        </a:p>
      </dgm:t>
    </dgm:pt>
    <dgm:pt modelId="{EF997FDA-F81C-4613-AD2E-5D84BCECC530}" type="parTrans" cxnId="{4D937926-1EFE-4A75-B0A6-3E78040CA928}">
      <dgm:prSet/>
      <dgm:spPr/>
      <dgm:t>
        <a:bodyPr/>
        <a:lstStyle/>
        <a:p>
          <a:endParaRPr lang="en-US"/>
        </a:p>
      </dgm:t>
    </dgm:pt>
    <dgm:pt modelId="{FB3C9D0B-F52E-4E6F-BB78-4FC9059E4D31}" type="sibTrans" cxnId="{4D937926-1EFE-4A75-B0A6-3E78040CA928}">
      <dgm:prSet/>
      <dgm:spPr>
        <a:noFill/>
      </dgm:spPr>
      <dgm:t>
        <a:bodyPr/>
        <a:lstStyle/>
        <a:p>
          <a:endParaRPr lang="en-US"/>
        </a:p>
      </dgm:t>
    </dgm:pt>
    <dgm:pt modelId="{B09F3562-6976-47E0-9BB0-ECE2D06B7722}">
      <dgm:prSet/>
      <dgm:spPr>
        <a:noFill/>
      </dgm:spPr>
      <dgm:t>
        <a:bodyPr/>
        <a:lstStyle/>
        <a:p>
          <a:pPr>
            <a:buFont typeface="+mj-lt"/>
            <a:buAutoNum type="arabicPeriod"/>
          </a:pPr>
          <a:r>
            <a:rPr lang="en-US" b="1" i="0" dirty="0">
              <a:solidFill>
                <a:srgbClr val="202124"/>
              </a:solidFill>
              <a:effectLst/>
              <a:latin typeface="Google Sans"/>
            </a:rPr>
            <a:t>4.Analyze competitors and their products.</a:t>
          </a:r>
        </a:p>
      </dgm:t>
    </dgm:pt>
    <dgm:pt modelId="{866756F5-0DAF-43D0-AD38-31A4071D2D7A}" type="parTrans" cxnId="{395D020E-EDF6-453B-8286-179C36007ED7}">
      <dgm:prSet/>
      <dgm:spPr/>
      <dgm:t>
        <a:bodyPr/>
        <a:lstStyle/>
        <a:p>
          <a:endParaRPr lang="en-US"/>
        </a:p>
      </dgm:t>
    </dgm:pt>
    <dgm:pt modelId="{3ADD345E-B946-4BFA-84E1-3B19E687DAA8}" type="sibTrans" cxnId="{395D020E-EDF6-453B-8286-179C36007ED7}">
      <dgm:prSet/>
      <dgm:spPr/>
      <dgm:t>
        <a:bodyPr/>
        <a:lstStyle/>
        <a:p>
          <a:endParaRPr lang="en-US"/>
        </a:p>
      </dgm:t>
    </dgm:pt>
    <dgm:pt modelId="{E638DA5F-8695-4883-91B2-9553C09C4433}" type="pres">
      <dgm:prSet presAssocID="{A0C606BC-DBBF-4C34-A02B-6203866CFA41}" presName="outerComposite" presStyleCnt="0">
        <dgm:presLayoutVars>
          <dgm:chMax val="5"/>
          <dgm:dir/>
          <dgm:resizeHandles val="exact"/>
        </dgm:presLayoutVars>
      </dgm:prSet>
      <dgm:spPr/>
    </dgm:pt>
    <dgm:pt modelId="{A434D9C2-75B2-4AAE-95D7-4739BA3C9EB7}" type="pres">
      <dgm:prSet presAssocID="{A0C606BC-DBBF-4C34-A02B-6203866CFA41}" presName="dummyMaxCanvas" presStyleCnt="0">
        <dgm:presLayoutVars/>
      </dgm:prSet>
      <dgm:spPr/>
    </dgm:pt>
    <dgm:pt modelId="{1FF34BFE-890C-4C72-9A38-428E509B178D}" type="pres">
      <dgm:prSet presAssocID="{A0C606BC-DBBF-4C34-A02B-6203866CFA41}" presName="FourNodes_1" presStyleLbl="node1" presStyleIdx="0" presStyleCnt="4">
        <dgm:presLayoutVars>
          <dgm:bulletEnabled val="1"/>
        </dgm:presLayoutVars>
      </dgm:prSet>
      <dgm:spPr/>
    </dgm:pt>
    <dgm:pt modelId="{263B53C5-688E-46BA-8322-9A0DC21DE4CF}" type="pres">
      <dgm:prSet presAssocID="{A0C606BC-DBBF-4C34-A02B-6203866CFA41}" presName="FourNodes_2" presStyleLbl="node1" presStyleIdx="1" presStyleCnt="4">
        <dgm:presLayoutVars>
          <dgm:bulletEnabled val="1"/>
        </dgm:presLayoutVars>
      </dgm:prSet>
      <dgm:spPr/>
    </dgm:pt>
    <dgm:pt modelId="{F6CD49A3-732B-4CEB-9578-02A03E12BFF5}" type="pres">
      <dgm:prSet presAssocID="{A0C606BC-DBBF-4C34-A02B-6203866CFA41}" presName="FourNodes_3" presStyleLbl="node1" presStyleIdx="2" presStyleCnt="4">
        <dgm:presLayoutVars>
          <dgm:bulletEnabled val="1"/>
        </dgm:presLayoutVars>
      </dgm:prSet>
      <dgm:spPr/>
    </dgm:pt>
    <dgm:pt modelId="{2DC7F7AD-2D98-449F-BAEB-48C14E1FC439}" type="pres">
      <dgm:prSet presAssocID="{A0C606BC-DBBF-4C34-A02B-6203866CFA41}" presName="FourNodes_4" presStyleLbl="node1" presStyleIdx="3" presStyleCnt="4">
        <dgm:presLayoutVars>
          <dgm:bulletEnabled val="1"/>
        </dgm:presLayoutVars>
      </dgm:prSet>
      <dgm:spPr/>
    </dgm:pt>
    <dgm:pt modelId="{68A1B4E7-8A23-4E3B-892D-D13AACFFE781}" type="pres">
      <dgm:prSet presAssocID="{A0C606BC-DBBF-4C34-A02B-6203866CFA41}" presName="FourConn_1-2" presStyleLbl="fgAccFollowNode1" presStyleIdx="0" presStyleCnt="3">
        <dgm:presLayoutVars>
          <dgm:bulletEnabled val="1"/>
        </dgm:presLayoutVars>
      </dgm:prSet>
      <dgm:spPr/>
    </dgm:pt>
    <dgm:pt modelId="{E49B1FB3-4928-4067-8E6B-FBF545FFD95B}" type="pres">
      <dgm:prSet presAssocID="{A0C606BC-DBBF-4C34-A02B-6203866CFA41}" presName="FourConn_2-3" presStyleLbl="fgAccFollowNode1" presStyleIdx="1" presStyleCnt="3">
        <dgm:presLayoutVars>
          <dgm:bulletEnabled val="1"/>
        </dgm:presLayoutVars>
      </dgm:prSet>
      <dgm:spPr/>
    </dgm:pt>
    <dgm:pt modelId="{5F9AD62B-4B61-4A6F-BF54-B9F182DAF1C4}" type="pres">
      <dgm:prSet presAssocID="{A0C606BC-DBBF-4C34-A02B-6203866CFA41}" presName="FourConn_3-4" presStyleLbl="fgAccFollowNode1" presStyleIdx="2" presStyleCnt="3">
        <dgm:presLayoutVars>
          <dgm:bulletEnabled val="1"/>
        </dgm:presLayoutVars>
      </dgm:prSet>
      <dgm:spPr/>
    </dgm:pt>
    <dgm:pt modelId="{1B4CE1F9-0E02-4C06-B3B9-C44920E0E75A}" type="pres">
      <dgm:prSet presAssocID="{A0C606BC-DBBF-4C34-A02B-6203866CFA41}" presName="FourNodes_1_text" presStyleLbl="node1" presStyleIdx="3" presStyleCnt="4">
        <dgm:presLayoutVars>
          <dgm:bulletEnabled val="1"/>
        </dgm:presLayoutVars>
      </dgm:prSet>
      <dgm:spPr/>
    </dgm:pt>
    <dgm:pt modelId="{73961BCC-5D25-4306-ADA1-DCC3D1DB33A9}" type="pres">
      <dgm:prSet presAssocID="{A0C606BC-DBBF-4C34-A02B-6203866CFA41}" presName="FourNodes_2_text" presStyleLbl="node1" presStyleIdx="3" presStyleCnt="4">
        <dgm:presLayoutVars>
          <dgm:bulletEnabled val="1"/>
        </dgm:presLayoutVars>
      </dgm:prSet>
      <dgm:spPr/>
    </dgm:pt>
    <dgm:pt modelId="{EF833167-E444-4407-B19E-2165EBCAA594}" type="pres">
      <dgm:prSet presAssocID="{A0C606BC-DBBF-4C34-A02B-6203866CFA41}" presName="FourNodes_3_text" presStyleLbl="node1" presStyleIdx="3" presStyleCnt="4">
        <dgm:presLayoutVars>
          <dgm:bulletEnabled val="1"/>
        </dgm:presLayoutVars>
      </dgm:prSet>
      <dgm:spPr/>
    </dgm:pt>
    <dgm:pt modelId="{6437A4F9-8B4E-4F37-B692-A21C3CC457C6}" type="pres">
      <dgm:prSet presAssocID="{A0C606BC-DBBF-4C34-A02B-6203866CFA41}" presName="FourNodes_4_text" presStyleLbl="node1" presStyleIdx="3" presStyleCnt="4">
        <dgm:presLayoutVars>
          <dgm:bulletEnabled val="1"/>
        </dgm:presLayoutVars>
      </dgm:prSet>
      <dgm:spPr/>
    </dgm:pt>
  </dgm:ptLst>
  <dgm:cxnLst>
    <dgm:cxn modelId="{D9DE4802-48C5-46B5-9BA9-1F6FD2AB368F}" type="presOf" srcId="{B09F3562-6976-47E0-9BB0-ECE2D06B7722}" destId="{2DC7F7AD-2D98-449F-BAEB-48C14E1FC439}" srcOrd="0" destOrd="0" presId="urn:microsoft.com/office/officeart/2005/8/layout/vProcess5"/>
    <dgm:cxn modelId="{19679007-A37E-4F00-AB7E-504402331F65}" type="presOf" srcId="{BD1B9F9C-A032-4E63-8750-29343ED0183D}" destId="{1B4CE1F9-0E02-4C06-B3B9-C44920E0E75A}" srcOrd="1" destOrd="0" presId="urn:microsoft.com/office/officeart/2005/8/layout/vProcess5"/>
    <dgm:cxn modelId="{395D020E-EDF6-453B-8286-179C36007ED7}" srcId="{A0C606BC-DBBF-4C34-A02B-6203866CFA41}" destId="{B09F3562-6976-47E0-9BB0-ECE2D06B7722}" srcOrd="3" destOrd="0" parTransId="{866756F5-0DAF-43D0-AD38-31A4071D2D7A}" sibTransId="{3ADD345E-B946-4BFA-84E1-3B19E687DAA8}"/>
    <dgm:cxn modelId="{6059E21C-80DE-4264-86AB-DB80B6BDC9A5}" type="presOf" srcId="{D752E917-6C07-44AC-BD62-287E2BC4E72F}" destId="{263B53C5-688E-46BA-8322-9A0DC21DE4CF}" srcOrd="0" destOrd="0" presId="urn:microsoft.com/office/officeart/2005/8/layout/vProcess5"/>
    <dgm:cxn modelId="{DF901A1D-9ECC-476A-8563-6F9D2F0076CE}" type="presOf" srcId="{FB3C9D0B-F52E-4E6F-BB78-4FC9059E4D31}" destId="{5F9AD62B-4B61-4A6F-BF54-B9F182DAF1C4}" srcOrd="0" destOrd="0" presId="urn:microsoft.com/office/officeart/2005/8/layout/vProcess5"/>
    <dgm:cxn modelId="{4D937926-1EFE-4A75-B0A6-3E78040CA928}" srcId="{A0C606BC-DBBF-4C34-A02B-6203866CFA41}" destId="{539C8632-B910-4698-99F8-59770E51B434}" srcOrd="2" destOrd="0" parTransId="{EF997FDA-F81C-4613-AD2E-5D84BCECC530}" sibTransId="{FB3C9D0B-F52E-4E6F-BB78-4FC9059E4D31}"/>
    <dgm:cxn modelId="{26C97B61-D077-446B-8347-B1404731AFEC}" type="presOf" srcId="{62219FE4-C3B6-463A-8AAD-5AD8EEDF402F}" destId="{E49B1FB3-4928-4067-8E6B-FBF545FFD95B}" srcOrd="0" destOrd="0" presId="urn:microsoft.com/office/officeart/2005/8/layout/vProcess5"/>
    <dgm:cxn modelId="{01406973-60C7-4088-9014-72BABDFCCA9D}" type="presOf" srcId="{A0C606BC-DBBF-4C34-A02B-6203866CFA41}" destId="{E638DA5F-8695-4883-91B2-9553C09C4433}" srcOrd="0" destOrd="0" presId="urn:microsoft.com/office/officeart/2005/8/layout/vProcess5"/>
    <dgm:cxn modelId="{270DF19F-AA87-420A-B93D-90F5D4E6C2A5}" type="presOf" srcId="{D752E917-6C07-44AC-BD62-287E2BC4E72F}" destId="{73961BCC-5D25-4306-ADA1-DCC3D1DB33A9}" srcOrd="1" destOrd="0" presId="urn:microsoft.com/office/officeart/2005/8/layout/vProcess5"/>
    <dgm:cxn modelId="{E40D5CA0-3521-4D7A-9120-F729331B8342}" type="presOf" srcId="{BD1B9F9C-A032-4E63-8750-29343ED0183D}" destId="{1FF34BFE-890C-4C72-9A38-428E509B178D}" srcOrd="0" destOrd="0" presId="urn:microsoft.com/office/officeart/2005/8/layout/vProcess5"/>
    <dgm:cxn modelId="{7E146CA4-A0B9-4DFE-B99E-FE89786EA3CA}" type="presOf" srcId="{18E95369-BF42-4BA7-BC01-B55DD5582D9B}" destId="{68A1B4E7-8A23-4E3B-892D-D13AACFFE781}" srcOrd="0" destOrd="0" presId="urn:microsoft.com/office/officeart/2005/8/layout/vProcess5"/>
    <dgm:cxn modelId="{87ECCCD5-0BF8-4122-A540-AA198BFEECFF}" type="presOf" srcId="{539C8632-B910-4698-99F8-59770E51B434}" destId="{EF833167-E444-4407-B19E-2165EBCAA594}" srcOrd="1" destOrd="0" presId="urn:microsoft.com/office/officeart/2005/8/layout/vProcess5"/>
    <dgm:cxn modelId="{0D6360DC-6336-4E09-8D19-473198182EEE}" srcId="{A0C606BC-DBBF-4C34-A02B-6203866CFA41}" destId="{D752E917-6C07-44AC-BD62-287E2BC4E72F}" srcOrd="1" destOrd="0" parTransId="{AC12DC08-D4CB-4062-A7DB-49A6415F2AB8}" sibTransId="{62219FE4-C3B6-463A-8AAD-5AD8EEDF402F}"/>
    <dgm:cxn modelId="{623526E1-0EAF-4F43-9A7F-8265159EBAC8}" type="presOf" srcId="{539C8632-B910-4698-99F8-59770E51B434}" destId="{F6CD49A3-732B-4CEB-9578-02A03E12BFF5}" srcOrd="0" destOrd="0" presId="urn:microsoft.com/office/officeart/2005/8/layout/vProcess5"/>
    <dgm:cxn modelId="{0EED2FE4-E5A8-4EDD-AB7B-3D9916D9C8A1}" srcId="{A0C606BC-DBBF-4C34-A02B-6203866CFA41}" destId="{BD1B9F9C-A032-4E63-8750-29343ED0183D}" srcOrd="0" destOrd="0" parTransId="{8A6DFE47-BE58-43A7-BCC6-097FA6C0E7FF}" sibTransId="{18E95369-BF42-4BA7-BC01-B55DD5582D9B}"/>
    <dgm:cxn modelId="{51146FF5-CDC8-46A9-895A-4512C01430FD}" type="presOf" srcId="{B09F3562-6976-47E0-9BB0-ECE2D06B7722}" destId="{6437A4F9-8B4E-4F37-B692-A21C3CC457C6}" srcOrd="1" destOrd="0" presId="urn:microsoft.com/office/officeart/2005/8/layout/vProcess5"/>
    <dgm:cxn modelId="{1E28E173-BD20-4515-A8CE-94D933763483}" type="presParOf" srcId="{E638DA5F-8695-4883-91B2-9553C09C4433}" destId="{A434D9C2-75B2-4AAE-95D7-4739BA3C9EB7}" srcOrd="0" destOrd="0" presId="urn:microsoft.com/office/officeart/2005/8/layout/vProcess5"/>
    <dgm:cxn modelId="{9A1B5400-ABEE-4B01-B186-C4BE985160E3}" type="presParOf" srcId="{E638DA5F-8695-4883-91B2-9553C09C4433}" destId="{1FF34BFE-890C-4C72-9A38-428E509B178D}" srcOrd="1" destOrd="0" presId="urn:microsoft.com/office/officeart/2005/8/layout/vProcess5"/>
    <dgm:cxn modelId="{EC028A89-86E1-4C56-AF1D-81F41B379241}" type="presParOf" srcId="{E638DA5F-8695-4883-91B2-9553C09C4433}" destId="{263B53C5-688E-46BA-8322-9A0DC21DE4CF}" srcOrd="2" destOrd="0" presId="urn:microsoft.com/office/officeart/2005/8/layout/vProcess5"/>
    <dgm:cxn modelId="{B268C442-B568-4BFB-B9EE-7152812B7BEF}" type="presParOf" srcId="{E638DA5F-8695-4883-91B2-9553C09C4433}" destId="{F6CD49A3-732B-4CEB-9578-02A03E12BFF5}" srcOrd="3" destOrd="0" presId="urn:microsoft.com/office/officeart/2005/8/layout/vProcess5"/>
    <dgm:cxn modelId="{42EEE694-7F6F-462C-83BC-C3BB7BD92C5B}" type="presParOf" srcId="{E638DA5F-8695-4883-91B2-9553C09C4433}" destId="{2DC7F7AD-2D98-449F-BAEB-48C14E1FC439}" srcOrd="4" destOrd="0" presId="urn:microsoft.com/office/officeart/2005/8/layout/vProcess5"/>
    <dgm:cxn modelId="{B58AF10B-6DCD-44DD-B4B3-1E0DCA92AB5A}" type="presParOf" srcId="{E638DA5F-8695-4883-91B2-9553C09C4433}" destId="{68A1B4E7-8A23-4E3B-892D-D13AACFFE781}" srcOrd="5" destOrd="0" presId="urn:microsoft.com/office/officeart/2005/8/layout/vProcess5"/>
    <dgm:cxn modelId="{25E4BD3C-666A-494F-BF0A-1C29BA1C0087}" type="presParOf" srcId="{E638DA5F-8695-4883-91B2-9553C09C4433}" destId="{E49B1FB3-4928-4067-8E6B-FBF545FFD95B}" srcOrd="6" destOrd="0" presId="urn:microsoft.com/office/officeart/2005/8/layout/vProcess5"/>
    <dgm:cxn modelId="{43CB1BBF-301C-4071-97B1-CE72E9F5CAF0}" type="presParOf" srcId="{E638DA5F-8695-4883-91B2-9553C09C4433}" destId="{5F9AD62B-4B61-4A6F-BF54-B9F182DAF1C4}" srcOrd="7" destOrd="0" presId="urn:microsoft.com/office/officeart/2005/8/layout/vProcess5"/>
    <dgm:cxn modelId="{6046AE84-D145-44E1-99C7-5800F12DFBE2}" type="presParOf" srcId="{E638DA5F-8695-4883-91B2-9553C09C4433}" destId="{1B4CE1F9-0E02-4C06-B3B9-C44920E0E75A}" srcOrd="8" destOrd="0" presId="urn:microsoft.com/office/officeart/2005/8/layout/vProcess5"/>
    <dgm:cxn modelId="{92A02147-20EF-477A-8AD6-2B184FAD30C5}" type="presParOf" srcId="{E638DA5F-8695-4883-91B2-9553C09C4433}" destId="{73961BCC-5D25-4306-ADA1-DCC3D1DB33A9}" srcOrd="9" destOrd="0" presId="urn:microsoft.com/office/officeart/2005/8/layout/vProcess5"/>
    <dgm:cxn modelId="{29E8DB78-61F6-4C54-B7EB-B3592516D90C}" type="presParOf" srcId="{E638DA5F-8695-4883-91B2-9553C09C4433}" destId="{EF833167-E444-4407-B19E-2165EBCAA594}" srcOrd="10" destOrd="0" presId="urn:microsoft.com/office/officeart/2005/8/layout/vProcess5"/>
    <dgm:cxn modelId="{47CF9640-46FD-42CA-AAB4-03D6BE2C622C}" type="presParOf" srcId="{E638DA5F-8695-4883-91B2-9553C09C4433}" destId="{6437A4F9-8B4E-4F37-B692-A21C3CC457C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A90382-CE0D-4382-96AD-D5B1B766892A}" type="doc">
      <dgm:prSet loTypeId="urn:microsoft.com/office/officeart/2005/8/layout/pyramid2" loCatId="pyramid" qsTypeId="urn:microsoft.com/office/officeart/2005/8/quickstyle/simple1" qsCatId="simple" csTypeId="urn:microsoft.com/office/officeart/2005/8/colors/accent1_2" csCatId="accent1" phldr="1"/>
      <dgm:spPr/>
    </dgm:pt>
    <dgm:pt modelId="{5735F79B-24C2-4780-A679-88735512E78C}">
      <dgm:prSet phldrT="[Text]"/>
      <dgm:spPr/>
      <dgm:t>
        <a:bodyPr/>
        <a:lstStyle/>
        <a:p>
          <a:r>
            <a:rPr lang="en-US" b="1" i="0" dirty="0"/>
            <a:t>#1 – </a:t>
          </a:r>
          <a:r>
            <a:rPr lang="en-US" b="1" dirty="0"/>
            <a:t>Transaction – based revenue model</a:t>
          </a:r>
        </a:p>
        <a:p>
          <a:r>
            <a:rPr lang="en-US" dirty="0" err="1"/>
            <a:t>Mô</a:t>
          </a:r>
          <a:r>
            <a:rPr lang="en-US" dirty="0"/>
            <a:t> </a:t>
          </a:r>
          <a:r>
            <a:rPr lang="en-US" dirty="0" err="1"/>
            <a:t>hình</a:t>
          </a:r>
          <a:r>
            <a:rPr lang="en-US" dirty="0"/>
            <a:t> </a:t>
          </a:r>
          <a:r>
            <a:rPr lang="en-US" dirty="0" err="1"/>
            <a:t>doanh</a:t>
          </a:r>
          <a:r>
            <a:rPr lang="en-US" dirty="0"/>
            <a:t> thu </a:t>
          </a:r>
          <a:r>
            <a:rPr lang="en-US" dirty="0" err="1"/>
            <a:t>dựa</a:t>
          </a:r>
          <a:r>
            <a:rPr lang="en-US" dirty="0"/>
            <a:t> </a:t>
          </a:r>
          <a:r>
            <a:rPr lang="en-US" dirty="0" err="1"/>
            <a:t>trên</a:t>
          </a:r>
          <a:r>
            <a:rPr lang="en-US" dirty="0"/>
            <a:t> </a:t>
          </a:r>
          <a:r>
            <a:rPr lang="en-US" dirty="0" err="1"/>
            <a:t>giao</a:t>
          </a:r>
          <a:r>
            <a:rPr lang="en-US" dirty="0"/>
            <a:t> </a:t>
          </a:r>
          <a:r>
            <a:rPr lang="en-US" dirty="0" err="1"/>
            <a:t>dịch</a:t>
          </a:r>
          <a:endParaRPr lang="en-US" dirty="0"/>
        </a:p>
      </dgm:t>
    </dgm:pt>
    <dgm:pt modelId="{BC0C7CA4-A9FB-4C63-B702-E62D2AE536EA}" type="parTrans" cxnId="{AFA562AF-CB2B-41E5-BBD6-3F49C6E8C2AE}">
      <dgm:prSet/>
      <dgm:spPr/>
      <dgm:t>
        <a:bodyPr/>
        <a:lstStyle/>
        <a:p>
          <a:endParaRPr lang="en-US"/>
        </a:p>
      </dgm:t>
    </dgm:pt>
    <dgm:pt modelId="{4A4DBEFF-C5E0-432A-AF10-80692440B632}" type="sibTrans" cxnId="{AFA562AF-CB2B-41E5-BBD6-3F49C6E8C2AE}">
      <dgm:prSet/>
      <dgm:spPr/>
      <dgm:t>
        <a:bodyPr/>
        <a:lstStyle/>
        <a:p>
          <a:endParaRPr lang="en-US"/>
        </a:p>
      </dgm:t>
    </dgm:pt>
    <dgm:pt modelId="{001C99D7-8DC3-4843-A94A-094C17044218}">
      <dgm:prSet phldrT="[Text]"/>
      <dgm:spPr/>
      <dgm:t>
        <a:bodyPr/>
        <a:lstStyle/>
        <a:p>
          <a:r>
            <a:rPr lang="en-US" b="1" i="0" dirty="0"/>
            <a:t>#2- </a:t>
          </a:r>
          <a:r>
            <a:rPr lang="en-US" b="1" dirty="0"/>
            <a:t>Advertisement – based revenue model</a:t>
          </a:r>
        </a:p>
        <a:p>
          <a:r>
            <a:rPr lang="en-US" b="1" dirty="0" err="1"/>
            <a:t>Mô</a:t>
          </a:r>
          <a:r>
            <a:rPr lang="en-US" b="1" dirty="0"/>
            <a:t> </a:t>
          </a:r>
          <a:r>
            <a:rPr lang="en-US" b="1" dirty="0" err="1"/>
            <a:t>hình</a:t>
          </a:r>
          <a:r>
            <a:rPr lang="en-US" b="1" dirty="0"/>
            <a:t> </a:t>
          </a:r>
          <a:r>
            <a:rPr lang="en-US" b="1" dirty="0" err="1"/>
            <a:t>doanh</a:t>
          </a:r>
          <a:r>
            <a:rPr lang="en-US" b="1" dirty="0"/>
            <a:t> thu </a:t>
          </a:r>
          <a:r>
            <a:rPr lang="en-US" b="1" dirty="0" err="1"/>
            <a:t>dựa</a:t>
          </a:r>
          <a:r>
            <a:rPr lang="en-US" b="1" dirty="0"/>
            <a:t> </a:t>
          </a:r>
          <a:r>
            <a:rPr lang="en-US" b="1" dirty="0" err="1"/>
            <a:t>trên</a:t>
          </a:r>
          <a:r>
            <a:rPr lang="en-US" b="1" dirty="0"/>
            <a:t> </a:t>
          </a:r>
          <a:r>
            <a:rPr lang="en-US" b="1" dirty="0" err="1"/>
            <a:t>quảng</a:t>
          </a:r>
          <a:r>
            <a:rPr lang="en-US" b="1" dirty="0"/>
            <a:t> </a:t>
          </a:r>
          <a:r>
            <a:rPr lang="en-US" b="1" dirty="0" err="1"/>
            <a:t>cáo</a:t>
          </a:r>
          <a:endParaRPr lang="en-US" dirty="0"/>
        </a:p>
      </dgm:t>
    </dgm:pt>
    <dgm:pt modelId="{06C41789-D6B0-43F3-B76A-2038D915F2D8}" type="parTrans" cxnId="{0F2AF3B6-050F-4A46-B884-AE6DB2C594CD}">
      <dgm:prSet/>
      <dgm:spPr/>
      <dgm:t>
        <a:bodyPr/>
        <a:lstStyle/>
        <a:p>
          <a:endParaRPr lang="en-US"/>
        </a:p>
      </dgm:t>
    </dgm:pt>
    <dgm:pt modelId="{3156471C-0C93-47A7-BCAC-31EC5751A658}" type="sibTrans" cxnId="{0F2AF3B6-050F-4A46-B884-AE6DB2C594CD}">
      <dgm:prSet/>
      <dgm:spPr/>
      <dgm:t>
        <a:bodyPr/>
        <a:lstStyle/>
        <a:p>
          <a:endParaRPr lang="en-US"/>
        </a:p>
      </dgm:t>
    </dgm:pt>
    <dgm:pt modelId="{F1555D9C-EFCE-4C4C-8E3F-6817658CF127}">
      <dgm:prSet phldrT="[Text]"/>
      <dgm:spPr/>
      <dgm:t>
        <a:bodyPr/>
        <a:lstStyle/>
        <a:p>
          <a:r>
            <a:rPr lang="en-US" b="1" i="0" dirty="0"/>
            <a:t>#3- Commission – based revenue models</a:t>
          </a:r>
        </a:p>
        <a:p>
          <a:r>
            <a:rPr lang="en-US" b="1" i="0" dirty="0" err="1"/>
            <a:t>Mô</a:t>
          </a:r>
          <a:r>
            <a:rPr lang="en-US" b="1" i="0" dirty="0"/>
            <a:t> </a:t>
          </a:r>
          <a:r>
            <a:rPr lang="en-US" b="1" i="0" dirty="0" err="1"/>
            <a:t>hình</a:t>
          </a:r>
          <a:r>
            <a:rPr lang="en-US" b="1" i="0" dirty="0"/>
            <a:t> </a:t>
          </a:r>
          <a:r>
            <a:rPr lang="en-US" b="1" i="0" dirty="0" err="1"/>
            <a:t>doanh</a:t>
          </a:r>
          <a:r>
            <a:rPr lang="en-US" b="1" i="0" dirty="0"/>
            <a:t> thu </a:t>
          </a:r>
          <a:r>
            <a:rPr lang="en-US" b="1" i="0" dirty="0" err="1"/>
            <a:t>dựa</a:t>
          </a:r>
          <a:r>
            <a:rPr lang="en-US" b="1" i="0" dirty="0"/>
            <a:t> </a:t>
          </a:r>
          <a:r>
            <a:rPr lang="en-US" b="1" i="0" dirty="0" err="1"/>
            <a:t>trên</a:t>
          </a:r>
          <a:r>
            <a:rPr lang="en-US" b="1" i="0" dirty="0"/>
            <a:t> hoa </a:t>
          </a:r>
          <a:r>
            <a:rPr lang="en-US" b="1" i="0" dirty="0" err="1"/>
            <a:t>hồng</a:t>
          </a:r>
          <a:endParaRPr lang="en-US" dirty="0"/>
        </a:p>
      </dgm:t>
    </dgm:pt>
    <dgm:pt modelId="{9A1F90BB-FCBC-4BB9-A3AA-B5B362046B60}" type="parTrans" cxnId="{5E6F7C92-DB92-4CDC-9DC2-FE081C26DFBD}">
      <dgm:prSet/>
      <dgm:spPr/>
      <dgm:t>
        <a:bodyPr/>
        <a:lstStyle/>
        <a:p>
          <a:endParaRPr lang="en-US"/>
        </a:p>
      </dgm:t>
    </dgm:pt>
    <dgm:pt modelId="{CD3059B8-5AF2-41A0-AD02-4DCB826880AB}" type="sibTrans" cxnId="{5E6F7C92-DB92-4CDC-9DC2-FE081C26DFBD}">
      <dgm:prSet/>
      <dgm:spPr/>
      <dgm:t>
        <a:bodyPr/>
        <a:lstStyle/>
        <a:p>
          <a:endParaRPr lang="en-US"/>
        </a:p>
      </dgm:t>
    </dgm:pt>
    <dgm:pt modelId="{BFE148C0-AE7F-4F29-9726-D431BFC21AA8}" type="pres">
      <dgm:prSet presAssocID="{60A90382-CE0D-4382-96AD-D5B1B766892A}" presName="compositeShape" presStyleCnt="0">
        <dgm:presLayoutVars>
          <dgm:dir/>
          <dgm:resizeHandles/>
        </dgm:presLayoutVars>
      </dgm:prSet>
      <dgm:spPr/>
    </dgm:pt>
    <dgm:pt modelId="{1457DCDA-0884-46B6-BB0A-E7F9A1B46E29}" type="pres">
      <dgm:prSet presAssocID="{60A90382-CE0D-4382-96AD-D5B1B766892A}" presName="pyramid" presStyleLbl="node1" presStyleIdx="0" presStyleCnt="1"/>
      <dgm:spPr>
        <a:noFill/>
      </dgm:spPr>
    </dgm:pt>
    <dgm:pt modelId="{35FA7CD7-0856-496F-83DC-0B7221D22398}" type="pres">
      <dgm:prSet presAssocID="{60A90382-CE0D-4382-96AD-D5B1B766892A}" presName="theList" presStyleCnt="0"/>
      <dgm:spPr/>
    </dgm:pt>
    <dgm:pt modelId="{9D081300-C5DD-4FC0-BDB1-13065CE3C4B5}" type="pres">
      <dgm:prSet presAssocID="{5735F79B-24C2-4780-A679-88735512E78C}" presName="aNode" presStyleLbl="fgAcc1" presStyleIdx="0" presStyleCnt="3">
        <dgm:presLayoutVars>
          <dgm:bulletEnabled val="1"/>
        </dgm:presLayoutVars>
      </dgm:prSet>
      <dgm:spPr/>
    </dgm:pt>
    <dgm:pt modelId="{1593972E-6F60-460D-939C-3CE12ECE5F29}" type="pres">
      <dgm:prSet presAssocID="{5735F79B-24C2-4780-A679-88735512E78C}" presName="aSpace" presStyleCnt="0"/>
      <dgm:spPr/>
    </dgm:pt>
    <dgm:pt modelId="{F29C6453-050B-46E0-843E-F0881EDA2B65}" type="pres">
      <dgm:prSet presAssocID="{001C99D7-8DC3-4843-A94A-094C17044218}" presName="aNode" presStyleLbl="fgAcc1" presStyleIdx="1" presStyleCnt="3">
        <dgm:presLayoutVars>
          <dgm:bulletEnabled val="1"/>
        </dgm:presLayoutVars>
      </dgm:prSet>
      <dgm:spPr/>
    </dgm:pt>
    <dgm:pt modelId="{0A7F566D-3666-41A9-B47C-2608DEEC2D40}" type="pres">
      <dgm:prSet presAssocID="{001C99D7-8DC3-4843-A94A-094C17044218}" presName="aSpace" presStyleCnt="0"/>
      <dgm:spPr/>
    </dgm:pt>
    <dgm:pt modelId="{EA584B71-D0DF-4A3C-B6B9-F7052E2F603E}" type="pres">
      <dgm:prSet presAssocID="{F1555D9C-EFCE-4C4C-8E3F-6817658CF127}" presName="aNode" presStyleLbl="fgAcc1" presStyleIdx="2" presStyleCnt="3">
        <dgm:presLayoutVars>
          <dgm:bulletEnabled val="1"/>
        </dgm:presLayoutVars>
      </dgm:prSet>
      <dgm:spPr/>
    </dgm:pt>
    <dgm:pt modelId="{058A7F00-4E49-451C-8599-70D543C9A249}" type="pres">
      <dgm:prSet presAssocID="{F1555D9C-EFCE-4C4C-8E3F-6817658CF127}" presName="aSpace" presStyleCnt="0"/>
      <dgm:spPr/>
    </dgm:pt>
  </dgm:ptLst>
  <dgm:cxnLst>
    <dgm:cxn modelId="{9CD3CE25-ACD2-4009-9C8A-FC568FC2CA06}" type="presOf" srcId="{F1555D9C-EFCE-4C4C-8E3F-6817658CF127}" destId="{EA584B71-D0DF-4A3C-B6B9-F7052E2F603E}" srcOrd="0" destOrd="0" presId="urn:microsoft.com/office/officeart/2005/8/layout/pyramid2"/>
    <dgm:cxn modelId="{CDC8555C-53D4-4DE0-86A9-99AB7A77AC4F}" type="presOf" srcId="{5735F79B-24C2-4780-A679-88735512E78C}" destId="{9D081300-C5DD-4FC0-BDB1-13065CE3C4B5}" srcOrd="0" destOrd="0" presId="urn:microsoft.com/office/officeart/2005/8/layout/pyramid2"/>
    <dgm:cxn modelId="{5E6F7C92-DB92-4CDC-9DC2-FE081C26DFBD}" srcId="{60A90382-CE0D-4382-96AD-D5B1B766892A}" destId="{F1555D9C-EFCE-4C4C-8E3F-6817658CF127}" srcOrd="2" destOrd="0" parTransId="{9A1F90BB-FCBC-4BB9-A3AA-B5B362046B60}" sibTransId="{CD3059B8-5AF2-41A0-AD02-4DCB826880AB}"/>
    <dgm:cxn modelId="{AF0C8098-3DE7-4CC2-8385-8980315502D6}" type="presOf" srcId="{001C99D7-8DC3-4843-A94A-094C17044218}" destId="{F29C6453-050B-46E0-843E-F0881EDA2B65}" srcOrd="0" destOrd="0" presId="urn:microsoft.com/office/officeart/2005/8/layout/pyramid2"/>
    <dgm:cxn modelId="{A0F4AAA8-EEC5-414F-9AF7-2673F490802F}" type="presOf" srcId="{60A90382-CE0D-4382-96AD-D5B1B766892A}" destId="{BFE148C0-AE7F-4F29-9726-D431BFC21AA8}" srcOrd="0" destOrd="0" presId="urn:microsoft.com/office/officeart/2005/8/layout/pyramid2"/>
    <dgm:cxn modelId="{AFA562AF-CB2B-41E5-BBD6-3F49C6E8C2AE}" srcId="{60A90382-CE0D-4382-96AD-D5B1B766892A}" destId="{5735F79B-24C2-4780-A679-88735512E78C}" srcOrd="0" destOrd="0" parTransId="{BC0C7CA4-A9FB-4C63-B702-E62D2AE536EA}" sibTransId="{4A4DBEFF-C5E0-432A-AF10-80692440B632}"/>
    <dgm:cxn modelId="{0F2AF3B6-050F-4A46-B884-AE6DB2C594CD}" srcId="{60A90382-CE0D-4382-96AD-D5B1B766892A}" destId="{001C99D7-8DC3-4843-A94A-094C17044218}" srcOrd="1" destOrd="0" parTransId="{06C41789-D6B0-43F3-B76A-2038D915F2D8}" sibTransId="{3156471C-0C93-47A7-BCAC-31EC5751A658}"/>
    <dgm:cxn modelId="{50A87662-06D7-46D1-97E0-83C1EB1A0386}" type="presParOf" srcId="{BFE148C0-AE7F-4F29-9726-D431BFC21AA8}" destId="{1457DCDA-0884-46B6-BB0A-E7F9A1B46E29}" srcOrd="0" destOrd="0" presId="urn:microsoft.com/office/officeart/2005/8/layout/pyramid2"/>
    <dgm:cxn modelId="{B96BB6BE-A79C-43A6-B976-9F662D2B7D20}" type="presParOf" srcId="{BFE148C0-AE7F-4F29-9726-D431BFC21AA8}" destId="{35FA7CD7-0856-496F-83DC-0B7221D22398}" srcOrd="1" destOrd="0" presId="urn:microsoft.com/office/officeart/2005/8/layout/pyramid2"/>
    <dgm:cxn modelId="{1A237B43-7502-4D2C-A503-C4E4D2101BCC}" type="presParOf" srcId="{35FA7CD7-0856-496F-83DC-0B7221D22398}" destId="{9D081300-C5DD-4FC0-BDB1-13065CE3C4B5}" srcOrd="0" destOrd="0" presId="urn:microsoft.com/office/officeart/2005/8/layout/pyramid2"/>
    <dgm:cxn modelId="{4D752FAE-6A13-42E9-9ADF-F99F8F451E88}" type="presParOf" srcId="{35FA7CD7-0856-496F-83DC-0B7221D22398}" destId="{1593972E-6F60-460D-939C-3CE12ECE5F29}" srcOrd="1" destOrd="0" presId="urn:microsoft.com/office/officeart/2005/8/layout/pyramid2"/>
    <dgm:cxn modelId="{1860E35F-FB24-4A71-9722-E05B51F50457}" type="presParOf" srcId="{35FA7CD7-0856-496F-83DC-0B7221D22398}" destId="{F29C6453-050B-46E0-843E-F0881EDA2B65}" srcOrd="2" destOrd="0" presId="urn:microsoft.com/office/officeart/2005/8/layout/pyramid2"/>
    <dgm:cxn modelId="{2F906A04-4697-43F9-9E70-8F772F875A81}" type="presParOf" srcId="{35FA7CD7-0856-496F-83DC-0B7221D22398}" destId="{0A7F566D-3666-41A9-B47C-2608DEEC2D40}" srcOrd="3" destOrd="0" presId="urn:microsoft.com/office/officeart/2005/8/layout/pyramid2"/>
    <dgm:cxn modelId="{12ECDEE9-47C7-4D03-90E8-FCEA803F4DAC}" type="presParOf" srcId="{35FA7CD7-0856-496F-83DC-0B7221D22398}" destId="{EA584B71-D0DF-4A3C-B6B9-F7052E2F603E}" srcOrd="4" destOrd="0" presId="urn:microsoft.com/office/officeart/2005/8/layout/pyramid2"/>
    <dgm:cxn modelId="{2B939BF1-0881-40CA-B62F-E87DC69C912F}" type="presParOf" srcId="{35FA7CD7-0856-496F-83DC-0B7221D22398}" destId="{058A7F00-4E49-451C-8599-70D543C9A249}"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A90382-CE0D-4382-96AD-D5B1B766892A}" type="doc">
      <dgm:prSet loTypeId="urn:microsoft.com/office/officeart/2005/8/layout/pyramid2" loCatId="pyramid" qsTypeId="urn:microsoft.com/office/officeart/2005/8/quickstyle/simple1" qsCatId="simple" csTypeId="urn:microsoft.com/office/officeart/2005/8/colors/accent1_2" csCatId="accent1" phldr="1"/>
      <dgm:spPr/>
    </dgm:pt>
    <dgm:pt modelId="{C0A446A3-515F-4F47-A997-38A013DADD94}">
      <dgm:prSet phldrT="[Text]" custT="1"/>
      <dgm:spPr/>
      <dgm:t>
        <a:bodyPr/>
        <a:lstStyle/>
        <a:p>
          <a:r>
            <a:rPr lang="en-US" sz="1600" b="1" i="0" dirty="0"/>
            <a:t>#4-</a:t>
          </a:r>
          <a:r>
            <a:rPr lang="en-US" sz="1600" b="0" dirty="0"/>
            <a:t>Markup revenue model</a:t>
          </a:r>
        </a:p>
        <a:p>
          <a:r>
            <a:rPr lang="en-US" sz="1600" b="0" i="0" dirty="0" err="1"/>
            <a:t>Mô</a:t>
          </a:r>
          <a:r>
            <a:rPr lang="en-US" sz="1600" b="0" i="0" dirty="0"/>
            <a:t> </a:t>
          </a:r>
          <a:r>
            <a:rPr lang="en-US" sz="1600" b="0" i="0" dirty="0" err="1"/>
            <a:t>hình</a:t>
          </a:r>
          <a:r>
            <a:rPr lang="en-US" sz="1600" b="0" i="0" dirty="0"/>
            <a:t> </a:t>
          </a:r>
          <a:r>
            <a:rPr lang="en-US" sz="1600" b="0" i="0" dirty="0" err="1"/>
            <a:t>doanh</a:t>
          </a:r>
          <a:r>
            <a:rPr lang="en-US" sz="1600" b="0" i="0" dirty="0"/>
            <a:t> thu markup</a:t>
          </a:r>
          <a:endParaRPr lang="en-US" sz="900" dirty="0"/>
        </a:p>
      </dgm:t>
    </dgm:pt>
    <dgm:pt modelId="{C76E1293-E123-4B36-94FF-7142D05A6B9E}" type="parTrans" cxnId="{C7579510-EE37-4553-B86F-2B5BA7E4717B}">
      <dgm:prSet/>
      <dgm:spPr/>
      <dgm:t>
        <a:bodyPr/>
        <a:lstStyle/>
        <a:p>
          <a:endParaRPr lang="en-US"/>
        </a:p>
      </dgm:t>
    </dgm:pt>
    <dgm:pt modelId="{78470E06-25EF-45CB-854E-19E8B7285E4F}" type="sibTrans" cxnId="{C7579510-EE37-4553-B86F-2B5BA7E4717B}">
      <dgm:prSet/>
      <dgm:spPr/>
      <dgm:t>
        <a:bodyPr/>
        <a:lstStyle/>
        <a:p>
          <a:endParaRPr lang="en-US"/>
        </a:p>
      </dgm:t>
    </dgm:pt>
    <dgm:pt modelId="{311B6979-9F1C-4407-BF69-D421A875BA69}">
      <dgm:prSet phldrT="[Text]" custT="1"/>
      <dgm:spPr/>
      <dgm:t>
        <a:bodyPr/>
        <a:lstStyle/>
        <a:p>
          <a:r>
            <a:rPr lang="en-US" sz="1600" b="1" i="0" dirty="0"/>
            <a:t>#5 - </a:t>
          </a:r>
          <a:r>
            <a:rPr lang="en-US" sz="1600" b="0" dirty="0"/>
            <a:t>Affiliate revenue model</a:t>
          </a:r>
        </a:p>
        <a:p>
          <a:r>
            <a:rPr lang="en-US" sz="1600" b="0" i="0" dirty="0" err="1"/>
            <a:t>Mô</a:t>
          </a:r>
          <a:r>
            <a:rPr lang="en-US" sz="1600" b="0" i="0" dirty="0"/>
            <a:t> </a:t>
          </a:r>
          <a:r>
            <a:rPr lang="en-US" sz="1600" b="0" i="0" dirty="0" err="1"/>
            <a:t>hình</a:t>
          </a:r>
          <a:r>
            <a:rPr lang="en-US" sz="1600" b="0" i="0" dirty="0"/>
            <a:t> </a:t>
          </a:r>
          <a:r>
            <a:rPr lang="en-US" sz="1600" b="0" i="0" dirty="0" err="1"/>
            <a:t>doanh</a:t>
          </a:r>
          <a:r>
            <a:rPr lang="en-US" sz="1600" b="0" i="0" dirty="0"/>
            <a:t> thu </a:t>
          </a:r>
          <a:r>
            <a:rPr lang="en-US" sz="1600" b="0" i="0" dirty="0" err="1"/>
            <a:t>liên</a:t>
          </a:r>
          <a:r>
            <a:rPr lang="en-US" sz="1600" b="0" i="0" dirty="0"/>
            <a:t> </a:t>
          </a:r>
          <a:r>
            <a:rPr lang="en-US" sz="1600" b="0" i="0" dirty="0" err="1"/>
            <a:t>kết</a:t>
          </a:r>
          <a:endParaRPr lang="en-US" sz="900" dirty="0"/>
        </a:p>
      </dgm:t>
    </dgm:pt>
    <dgm:pt modelId="{459A3759-1DFD-40E9-9A7A-BBDDDB67CD70}" type="parTrans" cxnId="{AF7FF49A-F058-4A2E-B93B-31B65E153EBF}">
      <dgm:prSet/>
      <dgm:spPr/>
      <dgm:t>
        <a:bodyPr/>
        <a:lstStyle/>
        <a:p>
          <a:endParaRPr lang="en-US"/>
        </a:p>
      </dgm:t>
    </dgm:pt>
    <dgm:pt modelId="{C2A82997-E387-4D10-9CD6-F47C5DA1983E}" type="sibTrans" cxnId="{AF7FF49A-F058-4A2E-B93B-31B65E153EBF}">
      <dgm:prSet/>
      <dgm:spPr/>
      <dgm:t>
        <a:bodyPr/>
        <a:lstStyle/>
        <a:p>
          <a:endParaRPr lang="en-US"/>
        </a:p>
      </dgm:t>
    </dgm:pt>
    <dgm:pt modelId="{CDE3B934-2696-4669-B16B-6988A4786641}">
      <dgm:prSet custT="1"/>
      <dgm:spPr/>
      <dgm:t>
        <a:bodyPr/>
        <a:lstStyle/>
        <a:p>
          <a:r>
            <a:rPr lang="en-US" sz="1600" b="1" dirty="0"/>
            <a:t>#6 - </a:t>
          </a:r>
          <a:r>
            <a:rPr lang="en-US" sz="1600" b="0" dirty="0"/>
            <a:t>Interest revenue model</a:t>
          </a:r>
        </a:p>
        <a:p>
          <a:r>
            <a:rPr lang="en-US" sz="1600" b="0" i="0" dirty="0" err="1"/>
            <a:t>Mô</a:t>
          </a:r>
          <a:r>
            <a:rPr lang="en-US" sz="1600" b="0" i="0" dirty="0"/>
            <a:t> </a:t>
          </a:r>
          <a:r>
            <a:rPr lang="en-US" sz="1600" b="0" i="0" dirty="0" err="1"/>
            <a:t>hình</a:t>
          </a:r>
          <a:r>
            <a:rPr lang="en-US" sz="1600" b="0" i="0" dirty="0"/>
            <a:t> </a:t>
          </a:r>
          <a:r>
            <a:rPr lang="en-US" sz="1600" b="0" i="0" dirty="0" err="1"/>
            <a:t>doanh</a:t>
          </a:r>
          <a:r>
            <a:rPr lang="en-US" sz="1600" b="0" i="0" dirty="0"/>
            <a:t> thu </a:t>
          </a:r>
          <a:r>
            <a:rPr lang="en-US" sz="1600" b="0" i="0" dirty="0" err="1"/>
            <a:t>lãi</a:t>
          </a:r>
          <a:r>
            <a:rPr lang="en-US" sz="1600" b="0" i="0" dirty="0"/>
            <a:t> </a:t>
          </a:r>
          <a:r>
            <a:rPr lang="en-US" sz="1600" b="0" i="0" dirty="0" err="1"/>
            <a:t>suất</a:t>
          </a:r>
          <a:endParaRPr lang="en-US" sz="1600" dirty="0"/>
        </a:p>
      </dgm:t>
    </dgm:pt>
    <dgm:pt modelId="{A2D605FC-BE5C-47DD-BA8E-7BE5C90D17E6}" type="parTrans" cxnId="{2A2CED5F-6957-4745-B336-616177816C90}">
      <dgm:prSet/>
      <dgm:spPr/>
      <dgm:t>
        <a:bodyPr/>
        <a:lstStyle/>
        <a:p>
          <a:endParaRPr lang="en-US"/>
        </a:p>
      </dgm:t>
    </dgm:pt>
    <dgm:pt modelId="{A83CE99A-9032-4CF3-9479-B9723FFF88C3}" type="sibTrans" cxnId="{2A2CED5F-6957-4745-B336-616177816C90}">
      <dgm:prSet/>
      <dgm:spPr/>
      <dgm:t>
        <a:bodyPr/>
        <a:lstStyle/>
        <a:p>
          <a:endParaRPr lang="en-US"/>
        </a:p>
      </dgm:t>
    </dgm:pt>
    <dgm:pt modelId="{5132DAEC-B636-4B38-91BC-278CDFEA6945}">
      <dgm:prSet custT="1"/>
      <dgm:spPr/>
      <dgm:t>
        <a:bodyPr/>
        <a:lstStyle/>
        <a:p>
          <a:r>
            <a:rPr lang="en-US" sz="1600" b="1" i="0" dirty="0"/>
            <a:t>#7-</a:t>
          </a:r>
          <a:r>
            <a:rPr lang="en-US" sz="1600" b="0" dirty="0"/>
            <a:t>Donation-based or pay-what-you-want revenue models</a:t>
          </a:r>
        </a:p>
        <a:p>
          <a:r>
            <a:rPr lang="en-US" sz="1600" b="0" i="0" dirty="0" err="1"/>
            <a:t>Mô</a:t>
          </a:r>
          <a:r>
            <a:rPr lang="en-US" sz="1600" b="0" i="0" dirty="0"/>
            <a:t> </a:t>
          </a:r>
          <a:r>
            <a:rPr lang="en-US" sz="1600" b="0" i="0" dirty="0" err="1"/>
            <a:t>hình</a:t>
          </a:r>
          <a:r>
            <a:rPr lang="en-US" sz="1600" b="0" i="0" dirty="0"/>
            <a:t> </a:t>
          </a:r>
          <a:r>
            <a:rPr lang="en-US" sz="1600" b="0" i="0" dirty="0" err="1"/>
            <a:t>doanh</a:t>
          </a:r>
          <a:r>
            <a:rPr lang="en-US" sz="1600" b="0" i="0" dirty="0"/>
            <a:t> thu </a:t>
          </a:r>
          <a:r>
            <a:rPr lang="en-US" sz="1600" b="0" i="0" dirty="0" err="1"/>
            <a:t>dựa</a:t>
          </a:r>
          <a:r>
            <a:rPr lang="en-US" sz="1600" b="0" i="0" dirty="0"/>
            <a:t> </a:t>
          </a:r>
          <a:r>
            <a:rPr lang="en-US" sz="1600" b="0" i="0" dirty="0" err="1"/>
            <a:t>trên</a:t>
          </a:r>
          <a:r>
            <a:rPr lang="en-US" sz="1600" b="0" i="0" dirty="0"/>
            <a:t> </a:t>
          </a:r>
          <a:r>
            <a:rPr lang="en-US" sz="1600" b="0" i="0" dirty="0" err="1"/>
            <a:t>sự</a:t>
          </a:r>
          <a:r>
            <a:rPr lang="en-US" sz="1600" b="0" i="0" dirty="0"/>
            <a:t> </a:t>
          </a:r>
          <a:r>
            <a:rPr lang="en-US" sz="1600" b="0" i="0" dirty="0" err="1"/>
            <a:t>đóng</a:t>
          </a:r>
          <a:r>
            <a:rPr lang="en-US" sz="1600" b="0" i="0" dirty="0"/>
            <a:t> </a:t>
          </a:r>
          <a:r>
            <a:rPr lang="en-US" sz="1600" b="0" i="0" dirty="0" err="1"/>
            <a:t>góp</a:t>
          </a:r>
          <a:r>
            <a:rPr lang="en-US" sz="1600" b="0" i="0" dirty="0"/>
            <a:t> </a:t>
          </a:r>
          <a:r>
            <a:rPr lang="en-US" sz="1600" b="0" i="0" dirty="0" err="1"/>
            <a:t>hoặc</a:t>
          </a:r>
          <a:r>
            <a:rPr lang="en-US" sz="1600" b="0" i="0" dirty="0"/>
            <a:t> </a:t>
          </a:r>
          <a:r>
            <a:rPr lang="en-US" sz="1600" b="0" i="0" dirty="0" err="1"/>
            <a:t>trả</a:t>
          </a:r>
          <a:r>
            <a:rPr lang="en-US" sz="1600" b="0" i="0" dirty="0"/>
            <a:t> </a:t>
          </a:r>
          <a:r>
            <a:rPr lang="en-US" sz="1600" b="0" i="0" dirty="0" err="1"/>
            <a:t>theo</a:t>
          </a:r>
          <a:r>
            <a:rPr lang="en-US" sz="1600" b="0" i="0" dirty="0"/>
            <a:t> ý </a:t>
          </a:r>
          <a:r>
            <a:rPr lang="en-US" sz="1600" b="0" i="0" dirty="0" err="1"/>
            <a:t>muốn</a:t>
          </a:r>
          <a:endParaRPr lang="en-US" sz="1600" b="1" i="0" dirty="0"/>
        </a:p>
      </dgm:t>
    </dgm:pt>
    <dgm:pt modelId="{7940F5D4-0BDB-43EE-AE70-B54DB6F044BC}" type="parTrans" cxnId="{7C99FFA0-D9D3-4074-93DB-5F6720134E21}">
      <dgm:prSet/>
      <dgm:spPr/>
      <dgm:t>
        <a:bodyPr/>
        <a:lstStyle/>
        <a:p>
          <a:endParaRPr lang="en-US"/>
        </a:p>
      </dgm:t>
    </dgm:pt>
    <dgm:pt modelId="{487F7210-F9B0-45E2-B82F-85620A541330}" type="sibTrans" cxnId="{7C99FFA0-D9D3-4074-93DB-5F6720134E21}">
      <dgm:prSet/>
      <dgm:spPr/>
      <dgm:t>
        <a:bodyPr/>
        <a:lstStyle/>
        <a:p>
          <a:endParaRPr lang="en-US"/>
        </a:p>
      </dgm:t>
    </dgm:pt>
    <dgm:pt modelId="{BFE148C0-AE7F-4F29-9726-D431BFC21AA8}" type="pres">
      <dgm:prSet presAssocID="{60A90382-CE0D-4382-96AD-D5B1B766892A}" presName="compositeShape" presStyleCnt="0">
        <dgm:presLayoutVars>
          <dgm:dir/>
          <dgm:resizeHandles/>
        </dgm:presLayoutVars>
      </dgm:prSet>
      <dgm:spPr/>
    </dgm:pt>
    <dgm:pt modelId="{1457DCDA-0884-46B6-BB0A-E7F9A1B46E29}" type="pres">
      <dgm:prSet presAssocID="{60A90382-CE0D-4382-96AD-D5B1B766892A}" presName="pyramid" presStyleLbl="node1" presStyleIdx="0" presStyleCnt="1"/>
      <dgm:spPr>
        <a:noFill/>
      </dgm:spPr>
    </dgm:pt>
    <dgm:pt modelId="{35FA7CD7-0856-496F-83DC-0B7221D22398}" type="pres">
      <dgm:prSet presAssocID="{60A90382-CE0D-4382-96AD-D5B1B766892A}" presName="theList" presStyleCnt="0"/>
      <dgm:spPr/>
    </dgm:pt>
    <dgm:pt modelId="{23E0AC3E-C46A-4D72-A185-282473739CE9}" type="pres">
      <dgm:prSet presAssocID="{C0A446A3-515F-4F47-A997-38A013DADD94}" presName="aNode" presStyleLbl="fgAcc1" presStyleIdx="0" presStyleCnt="4">
        <dgm:presLayoutVars>
          <dgm:bulletEnabled val="1"/>
        </dgm:presLayoutVars>
      </dgm:prSet>
      <dgm:spPr/>
    </dgm:pt>
    <dgm:pt modelId="{F3131BD1-A780-4681-B92A-A34334349DD8}" type="pres">
      <dgm:prSet presAssocID="{C0A446A3-515F-4F47-A997-38A013DADD94}" presName="aSpace" presStyleCnt="0"/>
      <dgm:spPr/>
    </dgm:pt>
    <dgm:pt modelId="{84502C53-06D7-4C41-9881-C6B685F7739B}" type="pres">
      <dgm:prSet presAssocID="{311B6979-9F1C-4407-BF69-D421A875BA69}" presName="aNode" presStyleLbl="fgAcc1" presStyleIdx="1" presStyleCnt="4">
        <dgm:presLayoutVars>
          <dgm:bulletEnabled val="1"/>
        </dgm:presLayoutVars>
      </dgm:prSet>
      <dgm:spPr/>
    </dgm:pt>
    <dgm:pt modelId="{6D0408BF-FEE1-4926-8EC3-005CD55E78DF}" type="pres">
      <dgm:prSet presAssocID="{311B6979-9F1C-4407-BF69-D421A875BA69}" presName="aSpace" presStyleCnt="0"/>
      <dgm:spPr/>
    </dgm:pt>
    <dgm:pt modelId="{D1DD0AD4-16A7-4059-B8A9-D038FFA10581}" type="pres">
      <dgm:prSet presAssocID="{CDE3B934-2696-4669-B16B-6988A4786641}" presName="aNode" presStyleLbl="fgAcc1" presStyleIdx="2" presStyleCnt="4">
        <dgm:presLayoutVars>
          <dgm:bulletEnabled val="1"/>
        </dgm:presLayoutVars>
      </dgm:prSet>
      <dgm:spPr/>
    </dgm:pt>
    <dgm:pt modelId="{57E64F48-0834-4767-8A42-4524B942063C}" type="pres">
      <dgm:prSet presAssocID="{CDE3B934-2696-4669-B16B-6988A4786641}" presName="aSpace" presStyleCnt="0"/>
      <dgm:spPr/>
    </dgm:pt>
    <dgm:pt modelId="{180EC080-1DCF-446D-941B-5799FCAA2047}" type="pres">
      <dgm:prSet presAssocID="{5132DAEC-B636-4B38-91BC-278CDFEA6945}" presName="aNode" presStyleLbl="fgAcc1" presStyleIdx="3" presStyleCnt="4">
        <dgm:presLayoutVars>
          <dgm:bulletEnabled val="1"/>
        </dgm:presLayoutVars>
      </dgm:prSet>
      <dgm:spPr/>
    </dgm:pt>
    <dgm:pt modelId="{E7E2416F-0C80-402A-98E3-D3DFF37A706F}" type="pres">
      <dgm:prSet presAssocID="{5132DAEC-B636-4B38-91BC-278CDFEA6945}" presName="aSpace" presStyleCnt="0"/>
      <dgm:spPr/>
    </dgm:pt>
  </dgm:ptLst>
  <dgm:cxnLst>
    <dgm:cxn modelId="{C7579510-EE37-4553-B86F-2B5BA7E4717B}" srcId="{60A90382-CE0D-4382-96AD-D5B1B766892A}" destId="{C0A446A3-515F-4F47-A997-38A013DADD94}" srcOrd="0" destOrd="0" parTransId="{C76E1293-E123-4B36-94FF-7142D05A6B9E}" sibTransId="{78470E06-25EF-45CB-854E-19E8B7285E4F}"/>
    <dgm:cxn modelId="{51C8071F-5261-4AD5-9993-B954BE9E25B5}" type="presOf" srcId="{CDE3B934-2696-4669-B16B-6988A4786641}" destId="{D1DD0AD4-16A7-4059-B8A9-D038FFA10581}" srcOrd="0" destOrd="0" presId="urn:microsoft.com/office/officeart/2005/8/layout/pyramid2"/>
    <dgm:cxn modelId="{2A2CED5F-6957-4745-B336-616177816C90}" srcId="{60A90382-CE0D-4382-96AD-D5B1B766892A}" destId="{CDE3B934-2696-4669-B16B-6988A4786641}" srcOrd="2" destOrd="0" parTransId="{A2D605FC-BE5C-47DD-BA8E-7BE5C90D17E6}" sibTransId="{A83CE99A-9032-4CF3-9479-B9723FFF88C3}"/>
    <dgm:cxn modelId="{2F84B74E-B08A-4CBA-98AB-DEE9EBD3B9C9}" type="presOf" srcId="{311B6979-9F1C-4407-BF69-D421A875BA69}" destId="{84502C53-06D7-4C41-9881-C6B685F7739B}" srcOrd="0" destOrd="0" presId="urn:microsoft.com/office/officeart/2005/8/layout/pyramid2"/>
    <dgm:cxn modelId="{AF7FF49A-F058-4A2E-B93B-31B65E153EBF}" srcId="{60A90382-CE0D-4382-96AD-D5B1B766892A}" destId="{311B6979-9F1C-4407-BF69-D421A875BA69}" srcOrd="1" destOrd="0" parTransId="{459A3759-1DFD-40E9-9A7A-BBDDDB67CD70}" sibTransId="{C2A82997-E387-4D10-9CD6-F47C5DA1983E}"/>
    <dgm:cxn modelId="{7C99FFA0-D9D3-4074-93DB-5F6720134E21}" srcId="{60A90382-CE0D-4382-96AD-D5B1B766892A}" destId="{5132DAEC-B636-4B38-91BC-278CDFEA6945}" srcOrd="3" destOrd="0" parTransId="{7940F5D4-0BDB-43EE-AE70-B54DB6F044BC}" sibTransId="{487F7210-F9B0-45E2-B82F-85620A541330}"/>
    <dgm:cxn modelId="{A0F4AAA8-EEC5-414F-9AF7-2673F490802F}" type="presOf" srcId="{60A90382-CE0D-4382-96AD-D5B1B766892A}" destId="{BFE148C0-AE7F-4F29-9726-D431BFC21AA8}" srcOrd="0" destOrd="0" presId="urn:microsoft.com/office/officeart/2005/8/layout/pyramid2"/>
    <dgm:cxn modelId="{FC42C5BD-6A3E-4A1A-87EB-F2061DE9981F}" type="presOf" srcId="{C0A446A3-515F-4F47-A997-38A013DADD94}" destId="{23E0AC3E-C46A-4D72-A185-282473739CE9}" srcOrd="0" destOrd="0" presId="urn:microsoft.com/office/officeart/2005/8/layout/pyramid2"/>
    <dgm:cxn modelId="{1A988DF9-5D92-4F63-80A0-87C258EC36B3}" type="presOf" srcId="{5132DAEC-B636-4B38-91BC-278CDFEA6945}" destId="{180EC080-1DCF-446D-941B-5799FCAA2047}" srcOrd="0" destOrd="0" presId="urn:microsoft.com/office/officeart/2005/8/layout/pyramid2"/>
    <dgm:cxn modelId="{50A87662-06D7-46D1-97E0-83C1EB1A0386}" type="presParOf" srcId="{BFE148C0-AE7F-4F29-9726-D431BFC21AA8}" destId="{1457DCDA-0884-46B6-BB0A-E7F9A1B46E29}" srcOrd="0" destOrd="0" presId="urn:microsoft.com/office/officeart/2005/8/layout/pyramid2"/>
    <dgm:cxn modelId="{B96BB6BE-A79C-43A6-B976-9F662D2B7D20}" type="presParOf" srcId="{BFE148C0-AE7F-4F29-9726-D431BFC21AA8}" destId="{35FA7CD7-0856-496F-83DC-0B7221D22398}" srcOrd="1" destOrd="0" presId="urn:microsoft.com/office/officeart/2005/8/layout/pyramid2"/>
    <dgm:cxn modelId="{78C35C64-A927-40E0-89AF-6725F3491EDA}" type="presParOf" srcId="{35FA7CD7-0856-496F-83DC-0B7221D22398}" destId="{23E0AC3E-C46A-4D72-A185-282473739CE9}" srcOrd="0" destOrd="0" presId="urn:microsoft.com/office/officeart/2005/8/layout/pyramid2"/>
    <dgm:cxn modelId="{B2EB55EE-24E2-4328-BF33-A496D4B1C843}" type="presParOf" srcId="{35FA7CD7-0856-496F-83DC-0B7221D22398}" destId="{F3131BD1-A780-4681-B92A-A34334349DD8}" srcOrd="1" destOrd="0" presId="urn:microsoft.com/office/officeart/2005/8/layout/pyramid2"/>
    <dgm:cxn modelId="{740DA114-26D4-46BB-9A03-143CD1112BE8}" type="presParOf" srcId="{35FA7CD7-0856-496F-83DC-0B7221D22398}" destId="{84502C53-06D7-4C41-9881-C6B685F7739B}" srcOrd="2" destOrd="0" presId="urn:microsoft.com/office/officeart/2005/8/layout/pyramid2"/>
    <dgm:cxn modelId="{A4092EA4-33E5-4F72-A716-D273CBA400BC}" type="presParOf" srcId="{35FA7CD7-0856-496F-83DC-0B7221D22398}" destId="{6D0408BF-FEE1-4926-8EC3-005CD55E78DF}" srcOrd="3" destOrd="0" presId="urn:microsoft.com/office/officeart/2005/8/layout/pyramid2"/>
    <dgm:cxn modelId="{820D2C78-211F-4D87-8C4C-51CD87498BB8}" type="presParOf" srcId="{35FA7CD7-0856-496F-83DC-0B7221D22398}" destId="{D1DD0AD4-16A7-4059-B8A9-D038FFA10581}" srcOrd="4" destOrd="0" presId="urn:microsoft.com/office/officeart/2005/8/layout/pyramid2"/>
    <dgm:cxn modelId="{1DBB83B8-96E7-4957-850E-C0FB653B108B}" type="presParOf" srcId="{35FA7CD7-0856-496F-83DC-0B7221D22398}" destId="{57E64F48-0834-4767-8A42-4524B942063C}" srcOrd="5" destOrd="0" presId="urn:microsoft.com/office/officeart/2005/8/layout/pyramid2"/>
    <dgm:cxn modelId="{0EAEC7A9-39F4-4F7A-A728-B33A85DFEEAC}" type="presParOf" srcId="{35FA7CD7-0856-496F-83DC-0B7221D22398}" destId="{180EC080-1DCF-446D-941B-5799FCAA2047}" srcOrd="6" destOrd="0" presId="urn:microsoft.com/office/officeart/2005/8/layout/pyramid2"/>
    <dgm:cxn modelId="{27CEB02F-7EB9-4DC4-9610-8A348B62D2E8}" type="presParOf" srcId="{35FA7CD7-0856-496F-83DC-0B7221D22398}" destId="{E7E2416F-0C80-402A-98E3-D3DFF37A706F}" srcOrd="7"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32D779-84F6-4805-AA3B-0BD5CEAA7220}"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C0D5B894-7B79-4984-BC20-05FD7F9166AE}">
      <dgm:prSet phldrT="[Text]"/>
      <dgm:spPr/>
      <dgm:t>
        <a:bodyPr/>
        <a:lstStyle/>
        <a:p>
          <a:r>
            <a:rPr lang="en-US" b="1" i="0" dirty="0">
              <a:solidFill>
                <a:schemeClr val="tx1"/>
              </a:solidFill>
            </a:rPr>
            <a:t>the pricing structure</a:t>
          </a:r>
          <a:endParaRPr lang="en-US" b="1" dirty="0">
            <a:solidFill>
              <a:schemeClr val="tx1"/>
            </a:solidFill>
          </a:endParaRPr>
        </a:p>
      </dgm:t>
    </dgm:pt>
    <dgm:pt modelId="{B0440AE9-F5D2-4322-9A79-FC5CDEF45D12}" type="parTrans" cxnId="{0C18564A-5E50-4438-8072-1F12BD763252}">
      <dgm:prSet/>
      <dgm:spPr/>
      <dgm:t>
        <a:bodyPr/>
        <a:lstStyle/>
        <a:p>
          <a:endParaRPr lang="en-US"/>
        </a:p>
      </dgm:t>
    </dgm:pt>
    <dgm:pt modelId="{6F0DB2E5-A94D-4A6B-A1A8-2E6640CD58CC}" type="sibTrans" cxnId="{0C18564A-5E50-4438-8072-1F12BD763252}">
      <dgm:prSet/>
      <dgm:spPr/>
      <dgm:t>
        <a:bodyPr/>
        <a:lstStyle/>
        <a:p>
          <a:endParaRPr lang="en-US"/>
        </a:p>
      </dgm:t>
    </dgm:pt>
    <dgm:pt modelId="{512E60E2-9EC6-4C46-81E9-3F82AED4E054}">
      <dgm:prSet phldrT="[Text]"/>
      <dgm:spPr/>
      <dgm:t>
        <a:bodyPr/>
        <a:lstStyle/>
        <a:p>
          <a:r>
            <a:rPr lang="en-US" b="1" i="0" dirty="0">
              <a:solidFill>
                <a:schemeClr val="tx1"/>
              </a:solidFill>
            </a:rPr>
            <a:t>distribution channels</a:t>
          </a:r>
          <a:endParaRPr lang="en-US" b="1" dirty="0">
            <a:solidFill>
              <a:schemeClr val="tx1"/>
            </a:solidFill>
          </a:endParaRPr>
        </a:p>
      </dgm:t>
    </dgm:pt>
    <dgm:pt modelId="{8A71B41D-63D7-4EC5-85C0-5AE1FA5B2BB1}" type="parTrans" cxnId="{8E648923-5035-45B1-8E4B-A3B92BB53BE8}">
      <dgm:prSet/>
      <dgm:spPr/>
      <dgm:t>
        <a:bodyPr/>
        <a:lstStyle/>
        <a:p>
          <a:endParaRPr lang="en-US"/>
        </a:p>
      </dgm:t>
    </dgm:pt>
    <dgm:pt modelId="{4AE28A3F-7DAE-495B-B721-245681A524C7}" type="sibTrans" cxnId="{8E648923-5035-45B1-8E4B-A3B92BB53BE8}">
      <dgm:prSet/>
      <dgm:spPr/>
      <dgm:t>
        <a:bodyPr/>
        <a:lstStyle/>
        <a:p>
          <a:endParaRPr lang="en-US"/>
        </a:p>
      </dgm:t>
    </dgm:pt>
    <dgm:pt modelId="{416ABC4B-6D62-4F91-A27A-520C810D22D2}">
      <dgm:prSet phldrT="[Text]"/>
      <dgm:spPr/>
      <dgm:t>
        <a:bodyPr/>
        <a:lstStyle/>
        <a:p>
          <a:r>
            <a:rPr lang="en-US" b="1" i="0" dirty="0">
              <a:solidFill>
                <a:srgbClr val="040C28"/>
              </a:solidFill>
              <a:effectLst/>
              <a:latin typeface="Google Sans"/>
            </a:rPr>
            <a:t>a catalog of all products or services</a:t>
          </a:r>
          <a:endParaRPr lang="en-US" b="1" dirty="0"/>
        </a:p>
      </dgm:t>
    </dgm:pt>
    <dgm:pt modelId="{00CD0342-F60E-4FC9-95B4-A94FAC60CA74}" type="parTrans" cxnId="{474664DE-22D4-4FE8-89CF-2055AB84D73E}">
      <dgm:prSet/>
      <dgm:spPr/>
      <dgm:t>
        <a:bodyPr/>
        <a:lstStyle/>
        <a:p>
          <a:endParaRPr lang="en-US"/>
        </a:p>
      </dgm:t>
    </dgm:pt>
    <dgm:pt modelId="{0B065927-E9F1-4F9A-9C47-34C109CB28D1}" type="sibTrans" cxnId="{474664DE-22D4-4FE8-89CF-2055AB84D73E}">
      <dgm:prSet/>
      <dgm:spPr/>
      <dgm:t>
        <a:bodyPr/>
        <a:lstStyle/>
        <a:p>
          <a:endParaRPr lang="en-US"/>
        </a:p>
      </dgm:t>
    </dgm:pt>
    <dgm:pt modelId="{619EC299-349F-4AB5-A58D-97C6256FA4C3}" type="pres">
      <dgm:prSet presAssocID="{7732D779-84F6-4805-AA3B-0BD5CEAA7220}" presName="compositeShape" presStyleCnt="0">
        <dgm:presLayoutVars>
          <dgm:chMax val="7"/>
          <dgm:dir/>
          <dgm:resizeHandles val="exact"/>
        </dgm:presLayoutVars>
      </dgm:prSet>
      <dgm:spPr/>
    </dgm:pt>
    <dgm:pt modelId="{C59D8E2F-05DE-4287-A99D-2C62152C694B}" type="pres">
      <dgm:prSet presAssocID="{7732D779-84F6-4805-AA3B-0BD5CEAA7220}" presName="wedge1" presStyleLbl="node1" presStyleIdx="0" presStyleCnt="3"/>
      <dgm:spPr/>
    </dgm:pt>
    <dgm:pt modelId="{F914EB4C-637E-43A7-912A-741C0A860831}" type="pres">
      <dgm:prSet presAssocID="{7732D779-84F6-4805-AA3B-0BD5CEAA7220}" presName="dummy1a" presStyleCnt="0"/>
      <dgm:spPr/>
    </dgm:pt>
    <dgm:pt modelId="{204FB139-DE34-4DA9-B8A2-6777ED39C922}" type="pres">
      <dgm:prSet presAssocID="{7732D779-84F6-4805-AA3B-0BD5CEAA7220}" presName="dummy1b" presStyleCnt="0"/>
      <dgm:spPr/>
    </dgm:pt>
    <dgm:pt modelId="{7569D345-29F0-4704-BAB4-450136FC363B}" type="pres">
      <dgm:prSet presAssocID="{7732D779-84F6-4805-AA3B-0BD5CEAA7220}" presName="wedge1Tx" presStyleLbl="node1" presStyleIdx="0" presStyleCnt="3">
        <dgm:presLayoutVars>
          <dgm:chMax val="0"/>
          <dgm:chPref val="0"/>
          <dgm:bulletEnabled val="1"/>
        </dgm:presLayoutVars>
      </dgm:prSet>
      <dgm:spPr/>
    </dgm:pt>
    <dgm:pt modelId="{47AA5403-A0B0-48C7-9198-687FAF03B1D6}" type="pres">
      <dgm:prSet presAssocID="{7732D779-84F6-4805-AA3B-0BD5CEAA7220}" presName="wedge2" presStyleLbl="node1" presStyleIdx="1" presStyleCnt="3"/>
      <dgm:spPr/>
    </dgm:pt>
    <dgm:pt modelId="{DD46A3E1-FD38-49FB-A7F3-56874D33E06F}" type="pres">
      <dgm:prSet presAssocID="{7732D779-84F6-4805-AA3B-0BD5CEAA7220}" presName="dummy2a" presStyleCnt="0"/>
      <dgm:spPr/>
    </dgm:pt>
    <dgm:pt modelId="{CA8D3791-36EA-492F-95ED-71BED263C2D9}" type="pres">
      <dgm:prSet presAssocID="{7732D779-84F6-4805-AA3B-0BD5CEAA7220}" presName="dummy2b" presStyleCnt="0"/>
      <dgm:spPr/>
    </dgm:pt>
    <dgm:pt modelId="{B8743C37-5862-4B2C-B9A5-BCC4067922E9}" type="pres">
      <dgm:prSet presAssocID="{7732D779-84F6-4805-AA3B-0BD5CEAA7220}" presName="wedge2Tx" presStyleLbl="node1" presStyleIdx="1" presStyleCnt="3">
        <dgm:presLayoutVars>
          <dgm:chMax val="0"/>
          <dgm:chPref val="0"/>
          <dgm:bulletEnabled val="1"/>
        </dgm:presLayoutVars>
      </dgm:prSet>
      <dgm:spPr/>
    </dgm:pt>
    <dgm:pt modelId="{3222699D-8366-4875-81B9-4FA1FEA355D7}" type="pres">
      <dgm:prSet presAssocID="{7732D779-84F6-4805-AA3B-0BD5CEAA7220}" presName="wedge3" presStyleLbl="node1" presStyleIdx="2" presStyleCnt="3"/>
      <dgm:spPr/>
    </dgm:pt>
    <dgm:pt modelId="{ACD7CD7D-8AAD-4299-AE54-DBA1E0BB1975}" type="pres">
      <dgm:prSet presAssocID="{7732D779-84F6-4805-AA3B-0BD5CEAA7220}" presName="dummy3a" presStyleCnt="0"/>
      <dgm:spPr/>
    </dgm:pt>
    <dgm:pt modelId="{68B104CE-36C7-477E-90BE-50410BD5F160}" type="pres">
      <dgm:prSet presAssocID="{7732D779-84F6-4805-AA3B-0BD5CEAA7220}" presName="dummy3b" presStyleCnt="0"/>
      <dgm:spPr/>
    </dgm:pt>
    <dgm:pt modelId="{FCE6B7EE-4A32-486D-8B80-4144C10E9413}" type="pres">
      <dgm:prSet presAssocID="{7732D779-84F6-4805-AA3B-0BD5CEAA7220}" presName="wedge3Tx" presStyleLbl="node1" presStyleIdx="2" presStyleCnt="3">
        <dgm:presLayoutVars>
          <dgm:chMax val="0"/>
          <dgm:chPref val="0"/>
          <dgm:bulletEnabled val="1"/>
        </dgm:presLayoutVars>
      </dgm:prSet>
      <dgm:spPr/>
    </dgm:pt>
    <dgm:pt modelId="{97700AF4-2102-4304-9976-540D49D86F9C}" type="pres">
      <dgm:prSet presAssocID="{6F0DB2E5-A94D-4A6B-A1A8-2E6640CD58CC}" presName="arrowWedge1" presStyleLbl="fgSibTrans2D1" presStyleIdx="0" presStyleCnt="3"/>
      <dgm:spPr/>
    </dgm:pt>
    <dgm:pt modelId="{48671868-F24F-4246-A0DA-52A9660F9B45}" type="pres">
      <dgm:prSet presAssocID="{4AE28A3F-7DAE-495B-B721-245681A524C7}" presName="arrowWedge2" presStyleLbl="fgSibTrans2D1" presStyleIdx="1" presStyleCnt="3"/>
      <dgm:spPr/>
    </dgm:pt>
    <dgm:pt modelId="{58A28E77-4BB7-4BAB-B21F-57E0F97D965F}" type="pres">
      <dgm:prSet presAssocID="{0B065927-E9F1-4F9A-9C47-34C109CB28D1}" presName="arrowWedge3" presStyleLbl="fgSibTrans2D1" presStyleIdx="2" presStyleCnt="3"/>
      <dgm:spPr/>
    </dgm:pt>
  </dgm:ptLst>
  <dgm:cxnLst>
    <dgm:cxn modelId="{7EBAAA1F-5292-4AB8-B9DB-C70A63DEE034}" type="presOf" srcId="{C0D5B894-7B79-4984-BC20-05FD7F9166AE}" destId="{7569D345-29F0-4704-BAB4-450136FC363B}" srcOrd="1" destOrd="0" presId="urn:microsoft.com/office/officeart/2005/8/layout/cycle8"/>
    <dgm:cxn modelId="{8E648923-5035-45B1-8E4B-A3B92BB53BE8}" srcId="{7732D779-84F6-4805-AA3B-0BD5CEAA7220}" destId="{512E60E2-9EC6-4C46-81E9-3F82AED4E054}" srcOrd="1" destOrd="0" parTransId="{8A71B41D-63D7-4EC5-85C0-5AE1FA5B2BB1}" sibTransId="{4AE28A3F-7DAE-495B-B721-245681A524C7}"/>
    <dgm:cxn modelId="{A52FB23F-55D5-4AA3-B6D7-26E9F0A1BADA}" type="presOf" srcId="{7732D779-84F6-4805-AA3B-0BD5CEAA7220}" destId="{619EC299-349F-4AB5-A58D-97C6256FA4C3}" srcOrd="0" destOrd="0" presId="urn:microsoft.com/office/officeart/2005/8/layout/cycle8"/>
    <dgm:cxn modelId="{4D6CC85E-472B-41A4-8C0D-43937567FC9F}" type="presOf" srcId="{416ABC4B-6D62-4F91-A27A-520C810D22D2}" destId="{FCE6B7EE-4A32-486D-8B80-4144C10E9413}" srcOrd="1" destOrd="0" presId="urn:microsoft.com/office/officeart/2005/8/layout/cycle8"/>
    <dgm:cxn modelId="{0C18564A-5E50-4438-8072-1F12BD763252}" srcId="{7732D779-84F6-4805-AA3B-0BD5CEAA7220}" destId="{C0D5B894-7B79-4984-BC20-05FD7F9166AE}" srcOrd="0" destOrd="0" parTransId="{B0440AE9-F5D2-4322-9A79-FC5CDEF45D12}" sibTransId="{6F0DB2E5-A94D-4A6B-A1A8-2E6640CD58CC}"/>
    <dgm:cxn modelId="{B01DE157-400E-495B-B2A3-56BAE6DBE746}" type="presOf" srcId="{512E60E2-9EC6-4C46-81E9-3F82AED4E054}" destId="{47AA5403-A0B0-48C7-9198-687FAF03B1D6}" srcOrd="0" destOrd="0" presId="urn:microsoft.com/office/officeart/2005/8/layout/cycle8"/>
    <dgm:cxn modelId="{EECDFA82-5BCE-4707-BEB2-DBF865DEA4D4}" type="presOf" srcId="{512E60E2-9EC6-4C46-81E9-3F82AED4E054}" destId="{B8743C37-5862-4B2C-B9A5-BCC4067922E9}" srcOrd="1" destOrd="0" presId="urn:microsoft.com/office/officeart/2005/8/layout/cycle8"/>
    <dgm:cxn modelId="{CB92D6A0-097C-450A-80CA-713ACE0B21E9}" type="presOf" srcId="{C0D5B894-7B79-4984-BC20-05FD7F9166AE}" destId="{C59D8E2F-05DE-4287-A99D-2C62152C694B}" srcOrd="0" destOrd="0" presId="urn:microsoft.com/office/officeart/2005/8/layout/cycle8"/>
    <dgm:cxn modelId="{474664DE-22D4-4FE8-89CF-2055AB84D73E}" srcId="{7732D779-84F6-4805-AA3B-0BD5CEAA7220}" destId="{416ABC4B-6D62-4F91-A27A-520C810D22D2}" srcOrd="2" destOrd="0" parTransId="{00CD0342-F60E-4FC9-95B4-A94FAC60CA74}" sibTransId="{0B065927-E9F1-4F9A-9C47-34C109CB28D1}"/>
    <dgm:cxn modelId="{87EE74F2-A808-494E-BF83-32DAE081D7F1}" type="presOf" srcId="{416ABC4B-6D62-4F91-A27A-520C810D22D2}" destId="{3222699D-8366-4875-81B9-4FA1FEA355D7}" srcOrd="0" destOrd="0" presId="urn:microsoft.com/office/officeart/2005/8/layout/cycle8"/>
    <dgm:cxn modelId="{1BD91C43-9015-4051-B2EC-E654D15D404D}" type="presParOf" srcId="{619EC299-349F-4AB5-A58D-97C6256FA4C3}" destId="{C59D8E2F-05DE-4287-A99D-2C62152C694B}" srcOrd="0" destOrd="0" presId="urn:microsoft.com/office/officeart/2005/8/layout/cycle8"/>
    <dgm:cxn modelId="{D2FB9606-9D8F-42D5-A33A-950860159E00}" type="presParOf" srcId="{619EC299-349F-4AB5-A58D-97C6256FA4C3}" destId="{F914EB4C-637E-43A7-912A-741C0A860831}" srcOrd="1" destOrd="0" presId="urn:microsoft.com/office/officeart/2005/8/layout/cycle8"/>
    <dgm:cxn modelId="{8081A7A1-3EE7-46CC-AC66-B5A3FEF4BAA4}" type="presParOf" srcId="{619EC299-349F-4AB5-A58D-97C6256FA4C3}" destId="{204FB139-DE34-4DA9-B8A2-6777ED39C922}" srcOrd="2" destOrd="0" presId="urn:microsoft.com/office/officeart/2005/8/layout/cycle8"/>
    <dgm:cxn modelId="{C46A84EB-8616-4896-8C0E-F79A636C5F16}" type="presParOf" srcId="{619EC299-349F-4AB5-A58D-97C6256FA4C3}" destId="{7569D345-29F0-4704-BAB4-450136FC363B}" srcOrd="3" destOrd="0" presId="urn:microsoft.com/office/officeart/2005/8/layout/cycle8"/>
    <dgm:cxn modelId="{AEC305E4-2861-43B7-8484-AA65AB89F51B}" type="presParOf" srcId="{619EC299-349F-4AB5-A58D-97C6256FA4C3}" destId="{47AA5403-A0B0-48C7-9198-687FAF03B1D6}" srcOrd="4" destOrd="0" presId="urn:microsoft.com/office/officeart/2005/8/layout/cycle8"/>
    <dgm:cxn modelId="{0A408F39-BE8A-4D8E-8D67-A60D9618BA8D}" type="presParOf" srcId="{619EC299-349F-4AB5-A58D-97C6256FA4C3}" destId="{DD46A3E1-FD38-49FB-A7F3-56874D33E06F}" srcOrd="5" destOrd="0" presId="urn:microsoft.com/office/officeart/2005/8/layout/cycle8"/>
    <dgm:cxn modelId="{00B7CD9F-FA1A-4244-A21D-A306EF5E58E0}" type="presParOf" srcId="{619EC299-349F-4AB5-A58D-97C6256FA4C3}" destId="{CA8D3791-36EA-492F-95ED-71BED263C2D9}" srcOrd="6" destOrd="0" presId="urn:microsoft.com/office/officeart/2005/8/layout/cycle8"/>
    <dgm:cxn modelId="{2192FC7D-CFF9-42D1-B1FA-1EC8A8671E2E}" type="presParOf" srcId="{619EC299-349F-4AB5-A58D-97C6256FA4C3}" destId="{B8743C37-5862-4B2C-B9A5-BCC4067922E9}" srcOrd="7" destOrd="0" presId="urn:microsoft.com/office/officeart/2005/8/layout/cycle8"/>
    <dgm:cxn modelId="{25249E02-E5C1-4B9F-983C-8FCCD78C9B64}" type="presParOf" srcId="{619EC299-349F-4AB5-A58D-97C6256FA4C3}" destId="{3222699D-8366-4875-81B9-4FA1FEA355D7}" srcOrd="8" destOrd="0" presId="urn:microsoft.com/office/officeart/2005/8/layout/cycle8"/>
    <dgm:cxn modelId="{78ABF03D-84EE-40E7-A329-FAF127E15964}" type="presParOf" srcId="{619EC299-349F-4AB5-A58D-97C6256FA4C3}" destId="{ACD7CD7D-8AAD-4299-AE54-DBA1E0BB1975}" srcOrd="9" destOrd="0" presId="urn:microsoft.com/office/officeart/2005/8/layout/cycle8"/>
    <dgm:cxn modelId="{D6C526A5-515A-4AB2-A1FD-29778445126F}" type="presParOf" srcId="{619EC299-349F-4AB5-A58D-97C6256FA4C3}" destId="{68B104CE-36C7-477E-90BE-50410BD5F160}" srcOrd="10" destOrd="0" presId="urn:microsoft.com/office/officeart/2005/8/layout/cycle8"/>
    <dgm:cxn modelId="{DA9D5DB2-6EA0-49FC-8995-83C5B9CDC9DA}" type="presParOf" srcId="{619EC299-349F-4AB5-A58D-97C6256FA4C3}" destId="{FCE6B7EE-4A32-486D-8B80-4144C10E9413}" srcOrd="11" destOrd="0" presId="urn:microsoft.com/office/officeart/2005/8/layout/cycle8"/>
    <dgm:cxn modelId="{878343A9-C2E5-460F-912E-104F69613D5C}" type="presParOf" srcId="{619EC299-349F-4AB5-A58D-97C6256FA4C3}" destId="{97700AF4-2102-4304-9976-540D49D86F9C}" srcOrd="12" destOrd="0" presId="urn:microsoft.com/office/officeart/2005/8/layout/cycle8"/>
    <dgm:cxn modelId="{AAEA3402-E5F0-422C-88FA-56E75DF5D8E0}" type="presParOf" srcId="{619EC299-349F-4AB5-A58D-97C6256FA4C3}" destId="{48671868-F24F-4246-A0DA-52A9660F9B45}" srcOrd="13" destOrd="0" presId="urn:microsoft.com/office/officeart/2005/8/layout/cycle8"/>
    <dgm:cxn modelId="{8BCAECC7-F86B-48DB-BC82-E6ED8F887125}" type="presParOf" srcId="{619EC299-349F-4AB5-A58D-97C6256FA4C3}" destId="{58A28E77-4BB7-4BAB-B21F-57E0F97D965F}"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A23A6D-763C-47C6-811B-4262F1536A5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C003313C-040D-49E8-8514-332C51FB92EC}">
      <dgm:prSet phldrT="[Text]"/>
      <dgm:spPr/>
      <dgm:t>
        <a:bodyPr/>
        <a:lstStyle/>
        <a:p>
          <a:r>
            <a:rPr lang="en-US" b="1" dirty="0">
              <a:solidFill>
                <a:schemeClr val="tx1"/>
              </a:solidFill>
            </a:rPr>
            <a:t>How to craft revenue model ?</a:t>
          </a:r>
        </a:p>
      </dgm:t>
      <dgm:extLst>
        <a:ext uri="{E40237B7-FDA0-4F09-8148-C483321AD2D9}">
          <dgm14:cNvPr xmlns:dgm14="http://schemas.microsoft.com/office/drawing/2010/diagram" id="0" name="">
            <a:hlinkClick xmlns:r="http://schemas.openxmlformats.org/officeDocument/2006/relationships" r:id="rId1" action="ppaction://hlinkpres?slideindex=1&amp;slidetitle="/>
          </dgm14:cNvPr>
        </a:ext>
      </dgm:extLst>
    </dgm:pt>
    <dgm:pt modelId="{84832079-F4F3-4DA7-862B-BE2E50FEABFC}" type="parTrans" cxnId="{5DFEE297-98E5-454E-9C63-EC07B2D2C6E0}">
      <dgm:prSet/>
      <dgm:spPr/>
      <dgm:t>
        <a:bodyPr/>
        <a:lstStyle/>
        <a:p>
          <a:endParaRPr lang="en-US"/>
        </a:p>
      </dgm:t>
    </dgm:pt>
    <dgm:pt modelId="{0B13BD41-0443-4531-BBF9-A3F0FBD14633}" type="sibTrans" cxnId="{5DFEE297-98E5-454E-9C63-EC07B2D2C6E0}">
      <dgm:prSet/>
      <dgm:spPr/>
      <dgm:t>
        <a:bodyPr/>
        <a:lstStyle/>
        <a:p>
          <a:endParaRPr lang="en-US"/>
        </a:p>
      </dgm:t>
    </dgm:pt>
    <dgm:pt modelId="{6767FE62-6848-4A13-A9A7-177E5C87FCFD}">
      <dgm:prSet phldrT="[Text]"/>
      <dgm:spPr/>
      <dgm:t>
        <a:bodyPr/>
        <a:lstStyle/>
        <a:p>
          <a:r>
            <a:rPr lang="en-US" b="1" dirty="0">
              <a:solidFill>
                <a:schemeClr val="tx1"/>
              </a:solidFill>
            </a:rPr>
            <a:t>Revenue generation strategies ?</a:t>
          </a:r>
        </a:p>
      </dgm:t>
    </dgm:pt>
    <dgm:pt modelId="{F2390FB8-6F46-4A4E-882B-CA9731C46E38}" type="parTrans" cxnId="{0921D799-FCB5-4195-B6B9-E9C73FFE65B6}">
      <dgm:prSet/>
      <dgm:spPr/>
      <dgm:t>
        <a:bodyPr/>
        <a:lstStyle/>
        <a:p>
          <a:endParaRPr lang="en-US"/>
        </a:p>
      </dgm:t>
    </dgm:pt>
    <dgm:pt modelId="{D0790155-ED8C-4B91-99C6-05D050695D7C}" type="sibTrans" cxnId="{0921D799-FCB5-4195-B6B9-E9C73FFE65B6}">
      <dgm:prSet/>
      <dgm:spPr/>
      <dgm:t>
        <a:bodyPr/>
        <a:lstStyle/>
        <a:p>
          <a:endParaRPr lang="en-US"/>
        </a:p>
      </dgm:t>
    </dgm:pt>
    <dgm:pt modelId="{3B321962-A71F-45BC-BD68-44A5607D82A9}">
      <dgm:prSet phldrT="[Text]"/>
      <dgm:spPr>
        <a:solidFill>
          <a:schemeClr val="bg2">
            <a:lumMod val="50000"/>
          </a:schemeClr>
        </a:solidFill>
      </dgm:spPr>
      <dgm:t>
        <a:bodyPr/>
        <a:lstStyle/>
        <a:p>
          <a:r>
            <a:rPr lang="en-US" b="1" dirty="0">
              <a:solidFill>
                <a:schemeClr val="accent2">
                  <a:lumMod val="60000"/>
                  <a:lumOff val="40000"/>
                </a:schemeClr>
              </a:solidFill>
            </a:rPr>
            <a:t>What does a revenue model </a:t>
          </a:r>
          <a:r>
            <a:rPr lang="en-US" b="1" dirty="0" err="1">
              <a:solidFill>
                <a:schemeClr val="accent2">
                  <a:lumMod val="60000"/>
                  <a:lumOff val="40000"/>
                </a:schemeClr>
              </a:solidFill>
            </a:rPr>
            <a:t>indentify</a:t>
          </a:r>
          <a:r>
            <a:rPr lang="en-US" b="1" dirty="0">
              <a:solidFill>
                <a:schemeClr val="accent2">
                  <a:lumMod val="60000"/>
                  <a:lumOff val="40000"/>
                </a:schemeClr>
              </a:solidFill>
            </a:rPr>
            <a:t> ?</a:t>
          </a:r>
        </a:p>
      </dgm:t>
    </dgm:pt>
    <dgm:pt modelId="{E09EEB68-FB68-4214-99BE-CBC00E029564}" type="parTrans" cxnId="{992AF54B-0709-4177-9143-45E83874FBA6}">
      <dgm:prSet/>
      <dgm:spPr/>
      <dgm:t>
        <a:bodyPr/>
        <a:lstStyle/>
        <a:p>
          <a:endParaRPr lang="en-US"/>
        </a:p>
      </dgm:t>
    </dgm:pt>
    <dgm:pt modelId="{2BCD2D21-B212-4341-B56B-1E09A4F2DD92}" type="sibTrans" cxnId="{992AF54B-0709-4177-9143-45E83874FBA6}">
      <dgm:prSet/>
      <dgm:spPr/>
      <dgm:t>
        <a:bodyPr/>
        <a:lstStyle/>
        <a:p>
          <a:endParaRPr lang="en-US"/>
        </a:p>
      </dgm:t>
    </dgm:pt>
    <dgm:pt modelId="{1B403996-2257-4981-A173-589081CF064A}">
      <dgm:prSet/>
      <dgm:spPr/>
      <dgm:t>
        <a:bodyPr/>
        <a:lstStyle/>
        <a:p>
          <a:r>
            <a:rPr lang="en-US" b="1" dirty="0">
              <a:solidFill>
                <a:schemeClr val="tx1"/>
              </a:solidFill>
            </a:rPr>
            <a:t>6 effectives ways to offer value to customers</a:t>
          </a:r>
        </a:p>
      </dgm:t>
    </dgm:pt>
    <dgm:pt modelId="{4A1B79DD-C7CE-48D6-96B4-E9A5447FB35B}" type="parTrans" cxnId="{C007F970-FBF7-4E67-AE6B-80584F437614}">
      <dgm:prSet/>
      <dgm:spPr/>
      <dgm:t>
        <a:bodyPr/>
        <a:lstStyle/>
        <a:p>
          <a:endParaRPr lang="en-US"/>
        </a:p>
      </dgm:t>
    </dgm:pt>
    <dgm:pt modelId="{6DC54CA2-21B1-4641-85EF-115EDB63A06E}" type="sibTrans" cxnId="{C007F970-FBF7-4E67-AE6B-80584F437614}">
      <dgm:prSet/>
      <dgm:spPr/>
      <dgm:t>
        <a:bodyPr/>
        <a:lstStyle/>
        <a:p>
          <a:endParaRPr lang="en-US"/>
        </a:p>
      </dgm:t>
    </dgm:pt>
    <dgm:pt modelId="{F0C55557-1DCA-4722-AF36-FE597C5A2381}" type="pres">
      <dgm:prSet presAssocID="{93A23A6D-763C-47C6-811B-4262F1536A54}" presName="Name0" presStyleCnt="0">
        <dgm:presLayoutVars>
          <dgm:dir/>
          <dgm:resizeHandles val="exact"/>
        </dgm:presLayoutVars>
      </dgm:prSet>
      <dgm:spPr/>
    </dgm:pt>
    <dgm:pt modelId="{03AB3960-7696-4B5A-8531-F032BFE685A7}" type="pres">
      <dgm:prSet presAssocID="{C003313C-040D-49E8-8514-332C51FB92EC}" presName="node" presStyleLbl="node1" presStyleIdx="0" presStyleCnt="4">
        <dgm:presLayoutVars>
          <dgm:bulletEnabled val="1"/>
        </dgm:presLayoutVars>
      </dgm:prSet>
      <dgm:spPr/>
    </dgm:pt>
    <dgm:pt modelId="{7D61D831-220A-4574-A25B-AF84B4A9EF1C}" type="pres">
      <dgm:prSet presAssocID="{0B13BD41-0443-4531-BBF9-A3F0FBD14633}" presName="sibTrans" presStyleLbl="sibTrans2D1" presStyleIdx="0" presStyleCnt="4"/>
      <dgm:spPr/>
    </dgm:pt>
    <dgm:pt modelId="{00B2CED5-E893-4F0F-B307-7290B12D655A}" type="pres">
      <dgm:prSet presAssocID="{0B13BD41-0443-4531-BBF9-A3F0FBD14633}" presName="connectorText" presStyleLbl="sibTrans2D1" presStyleIdx="0" presStyleCnt="4"/>
      <dgm:spPr/>
    </dgm:pt>
    <dgm:pt modelId="{E85D99C0-52DA-4ED1-88B4-9BD4037ACBC4}" type="pres">
      <dgm:prSet presAssocID="{6767FE62-6848-4A13-A9A7-177E5C87FCFD}" presName="node" presStyleLbl="node1" presStyleIdx="1" presStyleCnt="4">
        <dgm:presLayoutVars>
          <dgm:bulletEnabled val="1"/>
        </dgm:presLayoutVars>
      </dgm:prSet>
      <dgm:spPr/>
    </dgm:pt>
    <dgm:pt modelId="{D1EC7C6D-3985-463A-A110-3677CE1DB84D}" type="pres">
      <dgm:prSet presAssocID="{D0790155-ED8C-4B91-99C6-05D050695D7C}" presName="sibTrans" presStyleLbl="sibTrans2D1" presStyleIdx="1" presStyleCnt="4"/>
      <dgm:spPr/>
    </dgm:pt>
    <dgm:pt modelId="{B866358E-2B6C-480B-B73B-9A4A946C9A0B}" type="pres">
      <dgm:prSet presAssocID="{D0790155-ED8C-4B91-99C6-05D050695D7C}" presName="connectorText" presStyleLbl="sibTrans2D1" presStyleIdx="1" presStyleCnt="4"/>
      <dgm:spPr/>
    </dgm:pt>
    <dgm:pt modelId="{80F2D985-78D7-4642-BE12-B63C07D0B093}" type="pres">
      <dgm:prSet presAssocID="{1B403996-2257-4981-A173-589081CF064A}" presName="node" presStyleLbl="node1" presStyleIdx="2" presStyleCnt="4">
        <dgm:presLayoutVars>
          <dgm:bulletEnabled val="1"/>
        </dgm:presLayoutVars>
      </dgm:prSet>
      <dgm:spPr/>
    </dgm:pt>
    <dgm:pt modelId="{D1EAE5B6-497D-41DF-9A6E-DAF21FF55556}" type="pres">
      <dgm:prSet presAssocID="{6DC54CA2-21B1-4641-85EF-115EDB63A06E}" presName="sibTrans" presStyleLbl="sibTrans2D1" presStyleIdx="2" presStyleCnt="4"/>
      <dgm:spPr/>
    </dgm:pt>
    <dgm:pt modelId="{D5EA0D17-0461-47A2-A52C-C132DEB27961}" type="pres">
      <dgm:prSet presAssocID="{6DC54CA2-21B1-4641-85EF-115EDB63A06E}" presName="connectorText" presStyleLbl="sibTrans2D1" presStyleIdx="2" presStyleCnt="4"/>
      <dgm:spPr/>
    </dgm:pt>
    <dgm:pt modelId="{84F27210-70E2-4A71-845D-7D778870FD68}" type="pres">
      <dgm:prSet presAssocID="{3B321962-A71F-45BC-BD68-44A5607D82A9}" presName="node" presStyleLbl="node1" presStyleIdx="3" presStyleCnt="4">
        <dgm:presLayoutVars>
          <dgm:bulletEnabled val="1"/>
        </dgm:presLayoutVars>
      </dgm:prSet>
      <dgm:spPr/>
    </dgm:pt>
    <dgm:pt modelId="{A68192DB-3946-4A95-A2D6-F5325D500982}" type="pres">
      <dgm:prSet presAssocID="{2BCD2D21-B212-4341-B56B-1E09A4F2DD92}" presName="sibTrans" presStyleLbl="sibTrans2D1" presStyleIdx="3" presStyleCnt="4"/>
      <dgm:spPr/>
    </dgm:pt>
    <dgm:pt modelId="{D68E4D61-28C6-43F8-85E3-E6CF216800D2}" type="pres">
      <dgm:prSet presAssocID="{2BCD2D21-B212-4341-B56B-1E09A4F2DD92}" presName="connectorText" presStyleLbl="sibTrans2D1" presStyleIdx="3" presStyleCnt="4"/>
      <dgm:spPr/>
    </dgm:pt>
  </dgm:ptLst>
  <dgm:cxnLst>
    <dgm:cxn modelId="{CBD8740F-F6C5-4C5A-AB99-C7D98F838A80}" type="presOf" srcId="{2BCD2D21-B212-4341-B56B-1E09A4F2DD92}" destId="{D68E4D61-28C6-43F8-85E3-E6CF216800D2}" srcOrd="1" destOrd="0" presId="urn:microsoft.com/office/officeart/2005/8/layout/cycle7"/>
    <dgm:cxn modelId="{6E39151B-92BA-4266-AE50-60C60EF7119E}" type="presOf" srcId="{0B13BD41-0443-4531-BBF9-A3F0FBD14633}" destId="{7D61D831-220A-4574-A25B-AF84B4A9EF1C}" srcOrd="0" destOrd="0" presId="urn:microsoft.com/office/officeart/2005/8/layout/cycle7"/>
    <dgm:cxn modelId="{88CBD863-21FA-4740-8C7D-867DEB0E47AD}" type="presOf" srcId="{0B13BD41-0443-4531-BBF9-A3F0FBD14633}" destId="{00B2CED5-E893-4F0F-B307-7290B12D655A}" srcOrd="1" destOrd="0" presId="urn:microsoft.com/office/officeart/2005/8/layout/cycle7"/>
    <dgm:cxn modelId="{5EABC86A-CC86-4388-9203-83BA6E2BD601}" type="presOf" srcId="{1B403996-2257-4981-A173-589081CF064A}" destId="{80F2D985-78D7-4642-BE12-B63C07D0B093}" srcOrd="0" destOrd="0" presId="urn:microsoft.com/office/officeart/2005/8/layout/cycle7"/>
    <dgm:cxn modelId="{992AF54B-0709-4177-9143-45E83874FBA6}" srcId="{93A23A6D-763C-47C6-811B-4262F1536A54}" destId="{3B321962-A71F-45BC-BD68-44A5607D82A9}" srcOrd="3" destOrd="0" parTransId="{E09EEB68-FB68-4214-99BE-CBC00E029564}" sibTransId="{2BCD2D21-B212-4341-B56B-1E09A4F2DD92}"/>
    <dgm:cxn modelId="{C007F970-FBF7-4E67-AE6B-80584F437614}" srcId="{93A23A6D-763C-47C6-811B-4262F1536A54}" destId="{1B403996-2257-4981-A173-589081CF064A}" srcOrd="2" destOrd="0" parTransId="{4A1B79DD-C7CE-48D6-96B4-E9A5447FB35B}" sibTransId="{6DC54CA2-21B1-4641-85EF-115EDB63A06E}"/>
    <dgm:cxn modelId="{6168E152-3933-4F2D-91DB-B751346D3263}" type="presOf" srcId="{D0790155-ED8C-4B91-99C6-05D050695D7C}" destId="{D1EC7C6D-3985-463A-A110-3677CE1DB84D}" srcOrd="0" destOrd="0" presId="urn:microsoft.com/office/officeart/2005/8/layout/cycle7"/>
    <dgm:cxn modelId="{A2B5E17A-D730-4B5B-8E67-3832A956E4D2}" type="presOf" srcId="{C003313C-040D-49E8-8514-332C51FB92EC}" destId="{03AB3960-7696-4B5A-8531-F032BFE685A7}" srcOrd="0" destOrd="0" presId="urn:microsoft.com/office/officeart/2005/8/layout/cycle7"/>
    <dgm:cxn modelId="{C098FA7C-CDCC-46C5-B38D-F037E4C5B7C5}" type="presOf" srcId="{3B321962-A71F-45BC-BD68-44A5607D82A9}" destId="{84F27210-70E2-4A71-845D-7D778870FD68}" srcOrd="0" destOrd="0" presId="urn:microsoft.com/office/officeart/2005/8/layout/cycle7"/>
    <dgm:cxn modelId="{4873DE97-30E0-4017-A6FE-EFA2E48624F0}" type="presOf" srcId="{2BCD2D21-B212-4341-B56B-1E09A4F2DD92}" destId="{A68192DB-3946-4A95-A2D6-F5325D500982}" srcOrd="0" destOrd="0" presId="urn:microsoft.com/office/officeart/2005/8/layout/cycle7"/>
    <dgm:cxn modelId="{5DFEE297-98E5-454E-9C63-EC07B2D2C6E0}" srcId="{93A23A6D-763C-47C6-811B-4262F1536A54}" destId="{C003313C-040D-49E8-8514-332C51FB92EC}" srcOrd="0" destOrd="0" parTransId="{84832079-F4F3-4DA7-862B-BE2E50FEABFC}" sibTransId="{0B13BD41-0443-4531-BBF9-A3F0FBD14633}"/>
    <dgm:cxn modelId="{0921D799-FCB5-4195-B6B9-E9C73FFE65B6}" srcId="{93A23A6D-763C-47C6-811B-4262F1536A54}" destId="{6767FE62-6848-4A13-A9A7-177E5C87FCFD}" srcOrd="1" destOrd="0" parTransId="{F2390FB8-6F46-4A4E-882B-CA9731C46E38}" sibTransId="{D0790155-ED8C-4B91-99C6-05D050695D7C}"/>
    <dgm:cxn modelId="{0B9F6A9C-8CD7-4523-B9C0-68FBB8B60C6C}" type="presOf" srcId="{6DC54CA2-21B1-4641-85EF-115EDB63A06E}" destId="{D5EA0D17-0461-47A2-A52C-C132DEB27961}" srcOrd="1" destOrd="0" presId="urn:microsoft.com/office/officeart/2005/8/layout/cycle7"/>
    <dgm:cxn modelId="{8BCF76AC-CBCB-490E-BA2B-C1297BC865F9}" type="presOf" srcId="{D0790155-ED8C-4B91-99C6-05D050695D7C}" destId="{B866358E-2B6C-480B-B73B-9A4A946C9A0B}" srcOrd="1" destOrd="0" presId="urn:microsoft.com/office/officeart/2005/8/layout/cycle7"/>
    <dgm:cxn modelId="{9BD73FC5-C8DE-4183-834F-C4166A9A9FC6}" type="presOf" srcId="{6767FE62-6848-4A13-A9A7-177E5C87FCFD}" destId="{E85D99C0-52DA-4ED1-88B4-9BD4037ACBC4}" srcOrd="0" destOrd="0" presId="urn:microsoft.com/office/officeart/2005/8/layout/cycle7"/>
    <dgm:cxn modelId="{1CADCFD9-2EAB-41DA-9A1A-A8AD86C13005}" type="presOf" srcId="{6DC54CA2-21B1-4641-85EF-115EDB63A06E}" destId="{D1EAE5B6-497D-41DF-9A6E-DAF21FF55556}" srcOrd="0" destOrd="0" presId="urn:microsoft.com/office/officeart/2005/8/layout/cycle7"/>
    <dgm:cxn modelId="{1533AFF0-401A-4834-A36B-D9A11B185CE8}" type="presOf" srcId="{93A23A6D-763C-47C6-811B-4262F1536A54}" destId="{F0C55557-1DCA-4722-AF36-FE597C5A2381}" srcOrd="0" destOrd="0" presId="urn:microsoft.com/office/officeart/2005/8/layout/cycle7"/>
    <dgm:cxn modelId="{8BBE3B11-D406-4781-9691-D779C5B00753}" type="presParOf" srcId="{F0C55557-1DCA-4722-AF36-FE597C5A2381}" destId="{03AB3960-7696-4B5A-8531-F032BFE685A7}" srcOrd="0" destOrd="0" presId="urn:microsoft.com/office/officeart/2005/8/layout/cycle7"/>
    <dgm:cxn modelId="{CC537DEF-F04C-4A8C-883D-B9A8C92DBDB3}" type="presParOf" srcId="{F0C55557-1DCA-4722-AF36-FE597C5A2381}" destId="{7D61D831-220A-4574-A25B-AF84B4A9EF1C}" srcOrd="1" destOrd="0" presId="urn:microsoft.com/office/officeart/2005/8/layout/cycle7"/>
    <dgm:cxn modelId="{90D5CD46-C6D0-464B-9388-63E57A892903}" type="presParOf" srcId="{7D61D831-220A-4574-A25B-AF84B4A9EF1C}" destId="{00B2CED5-E893-4F0F-B307-7290B12D655A}" srcOrd="0" destOrd="0" presId="urn:microsoft.com/office/officeart/2005/8/layout/cycle7"/>
    <dgm:cxn modelId="{54859BD8-76F4-4C0C-9493-484C8C0984CD}" type="presParOf" srcId="{F0C55557-1DCA-4722-AF36-FE597C5A2381}" destId="{E85D99C0-52DA-4ED1-88B4-9BD4037ACBC4}" srcOrd="2" destOrd="0" presId="urn:microsoft.com/office/officeart/2005/8/layout/cycle7"/>
    <dgm:cxn modelId="{94655422-FCB3-496B-983F-40D41772390D}" type="presParOf" srcId="{F0C55557-1DCA-4722-AF36-FE597C5A2381}" destId="{D1EC7C6D-3985-463A-A110-3677CE1DB84D}" srcOrd="3" destOrd="0" presId="urn:microsoft.com/office/officeart/2005/8/layout/cycle7"/>
    <dgm:cxn modelId="{B025D00D-8AE9-4138-94B5-551FF69BDD03}" type="presParOf" srcId="{D1EC7C6D-3985-463A-A110-3677CE1DB84D}" destId="{B866358E-2B6C-480B-B73B-9A4A946C9A0B}" srcOrd="0" destOrd="0" presId="urn:microsoft.com/office/officeart/2005/8/layout/cycle7"/>
    <dgm:cxn modelId="{37B1DBD4-F680-4C28-B0F9-FDD31921D2D7}" type="presParOf" srcId="{F0C55557-1DCA-4722-AF36-FE597C5A2381}" destId="{80F2D985-78D7-4642-BE12-B63C07D0B093}" srcOrd="4" destOrd="0" presId="urn:microsoft.com/office/officeart/2005/8/layout/cycle7"/>
    <dgm:cxn modelId="{7271B183-5A75-4752-92FF-A71BF70A34D4}" type="presParOf" srcId="{F0C55557-1DCA-4722-AF36-FE597C5A2381}" destId="{D1EAE5B6-497D-41DF-9A6E-DAF21FF55556}" srcOrd="5" destOrd="0" presId="urn:microsoft.com/office/officeart/2005/8/layout/cycle7"/>
    <dgm:cxn modelId="{F6A7A2B6-FE8B-4DC4-ADD1-AD4A2236B55F}" type="presParOf" srcId="{D1EAE5B6-497D-41DF-9A6E-DAF21FF55556}" destId="{D5EA0D17-0461-47A2-A52C-C132DEB27961}" srcOrd="0" destOrd="0" presId="urn:microsoft.com/office/officeart/2005/8/layout/cycle7"/>
    <dgm:cxn modelId="{C7432A9D-D090-48D2-B2E0-DD02692E98AF}" type="presParOf" srcId="{F0C55557-1DCA-4722-AF36-FE597C5A2381}" destId="{84F27210-70E2-4A71-845D-7D778870FD68}" srcOrd="6" destOrd="0" presId="urn:microsoft.com/office/officeart/2005/8/layout/cycle7"/>
    <dgm:cxn modelId="{5E3341F1-C7FB-45C0-BE73-68915EBE5EBA}" type="presParOf" srcId="{F0C55557-1DCA-4722-AF36-FE597C5A2381}" destId="{A68192DB-3946-4A95-A2D6-F5325D500982}" srcOrd="7" destOrd="0" presId="urn:microsoft.com/office/officeart/2005/8/layout/cycle7"/>
    <dgm:cxn modelId="{6EA2093C-00DB-4B00-9D92-C280019CDDA8}" type="presParOf" srcId="{A68192DB-3946-4A95-A2D6-F5325D500982}" destId="{D68E4D61-28C6-43F8-85E3-E6CF216800D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3BB8CB-B649-42AC-AB88-3844B86F861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28545C6-CDAC-46CA-86BE-2741FD36CCA3}">
      <dgm:prSet phldrT="[Text]"/>
      <dgm:spPr/>
      <dgm:t>
        <a:bodyPr/>
        <a:lstStyle/>
        <a:p>
          <a:r>
            <a:rPr lang="en-US" b="0" i="0" dirty="0">
              <a:solidFill>
                <a:schemeClr val="tx1"/>
              </a:solidFill>
            </a:rPr>
            <a:t>which revenue source to pursue</a:t>
          </a:r>
          <a:endParaRPr lang="en-US" dirty="0"/>
        </a:p>
      </dgm:t>
    </dgm:pt>
    <dgm:pt modelId="{9CADE554-F208-457E-B505-7B22CFE01CD5}" type="parTrans" cxnId="{884FCD54-E54B-438C-8F0D-51D1AB3AC289}">
      <dgm:prSet/>
      <dgm:spPr/>
      <dgm:t>
        <a:bodyPr/>
        <a:lstStyle/>
        <a:p>
          <a:endParaRPr lang="en-US"/>
        </a:p>
      </dgm:t>
    </dgm:pt>
    <dgm:pt modelId="{AD52076E-0900-4B98-9C2F-FA9AB90F47D1}" type="sibTrans" cxnId="{884FCD54-E54B-438C-8F0D-51D1AB3AC289}">
      <dgm:prSet/>
      <dgm:spPr/>
      <dgm:t>
        <a:bodyPr/>
        <a:lstStyle/>
        <a:p>
          <a:endParaRPr lang="en-US"/>
        </a:p>
      </dgm:t>
    </dgm:pt>
    <dgm:pt modelId="{08567F3B-3096-4394-8B82-E7171F67DE77}">
      <dgm:prSet phldrT="[Text]"/>
      <dgm:spPr/>
      <dgm:t>
        <a:bodyPr/>
        <a:lstStyle/>
        <a:p>
          <a:r>
            <a:rPr lang="en-US" b="0" i="0" dirty="0">
              <a:solidFill>
                <a:schemeClr val="tx1"/>
              </a:solidFill>
            </a:rPr>
            <a:t>what value to offer</a:t>
          </a:r>
          <a:endParaRPr lang="en-US" dirty="0"/>
        </a:p>
      </dgm:t>
    </dgm:pt>
    <dgm:pt modelId="{659B1A99-90EC-4ACD-BF5F-E9DBBC96C466}" type="parTrans" cxnId="{9D5818C7-EDCD-487C-871C-B5264C34C02C}">
      <dgm:prSet/>
      <dgm:spPr/>
      <dgm:t>
        <a:bodyPr/>
        <a:lstStyle/>
        <a:p>
          <a:endParaRPr lang="en-US"/>
        </a:p>
      </dgm:t>
    </dgm:pt>
    <dgm:pt modelId="{2FE08E2B-E428-4B06-BB3E-281BB2A0E6A3}" type="sibTrans" cxnId="{9D5818C7-EDCD-487C-871C-B5264C34C02C}">
      <dgm:prSet/>
      <dgm:spPr/>
      <dgm:t>
        <a:bodyPr/>
        <a:lstStyle/>
        <a:p>
          <a:endParaRPr lang="en-US"/>
        </a:p>
      </dgm:t>
    </dgm:pt>
    <dgm:pt modelId="{2744BCBA-CD09-4EB1-B299-7F2856D654D8}">
      <dgm:prSet phldrT="[Text]"/>
      <dgm:spPr/>
      <dgm:t>
        <a:bodyPr/>
        <a:lstStyle/>
        <a:p>
          <a:r>
            <a:rPr lang="en-US" b="0" i="0" dirty="0">
              <a:solidFill>
                <a:schemeClr val="tx1"/>
              </a:solidFill>
            </a:rPr>
            <a:t>who pays for the value</a:t>
          </a:r>
          <a:endParaRPr lang="en-US" dirty="0"/>
        </a:p>
      </dgm:t>
    </dgm:pt>
    <dgm:pt modelId="{CC02AD2C-A556-4928-AC09-DA6EC87FEA3E}" type="parTrans" cxnId="{F7A3D5F9-9157-4B85-86DD-E1246784B061}">
      <dgm:prSet/>
      <dgm:spPr/>
      <dgm:t>
        <a:bodyPr/>
        <a:lstStyle/>
        <a:p>
          <a:endParaRPr lang="en-US"/>
        </a:p>
      </dgm:t>
    </dgm:pt>
    <dgm:pt modelId="{05309D79-EBF1-4284-A6BF-92A659323807}" type="sibTrans" cxnId="{F7A3D5F9-9157-4B85-86DD-E1246784B061}">
      <dgm:prSet/>
      <dgm:spPr/>
      <dgm:t>
        <a:bodyPr/>
        <a:lstStyle/>
        <a:p>
          <a:endParaRPr lang="en-US"/>
        </a:p>
      </dgm:t>
    </dgm:pt>
    <dgm:pt modelId="{3298A908-415E-49CC-BE93-E7A84984BFE7}">
      <dgm:prSet/>
      <dgm:spPr/>
      <dgm:t>
        <a:bodyPr/>
        <a:lstStyle/>
        <a:p>
          <a:r>
            <a:rPr lang="en-US" b="0" i="0" dirty="0">
              <a:solidFill>
                <a:schemeClr val="tx1"/>
              </a:solidFill>
            </a:rPr>
            <a:t>how to price the value </a:t>
          </a:r>
          <a:endParaRPr lang="en-US" dirty="0">
            <a:solidFill>
              <a:schemeClr val="tx1"/>
            </a:solidFill>
          </a:endParaRPr>
        </a:p>
      </dgm:t>
    </dgm:pt>
    <dgm:pt modelId="{4A0D8A56-7ABB-4B73-ABF4-B429B9D1E7CC}" type="parTrans" cxnId="{2569BE82-6933-4D7B-9712-8EE843807121}">
      <dgm:prSet/>
      <dgm:spPr/>
      <dgm:t>
        <a:bodyPr/>
        <a:lstStyle/>
        <a:p>
          <a:endParaRPr lang="en-US"/>
        </a:p>
      </dgm:t>
    </dgm:pt>
    <dgm:pt modelId="{57B41CC6-C5B5-4FC7-BBDF-2F02F8C413AE}" type="sibTrans" cxnId="{2569BE82-6933-4D7B-9712-8EE843807121}">
      <dgm:prSet/>
      <dgm:spPr/>
      <dgm:t>
        <a:bodyPr/>
        <a:lstStyle/>
        <a:p>
          <a:endParaRPr lang="en-US"/>
        </a:p>
      </dgm:t>
    </dgm:pt>
    <dgm:pt modelId="{5E973F48-0D99-4E0A-B88A-DBC41DCCA372}" type="pres">
      <dgm:prSet presAssocID="{703BB8CB-B649-42AC-AB88-3844B86F8619}" presName="Name0" presStyleCnt="0">
        <dgm:presLayoutVars>
          <dgm:chMax val="7"/>
          <dgm:chPref val="7"/>
          <dgm:dir/>
        </dgm:presLayoutVars>
      </dgm:prSet>
      <dgm:spPr/>
    </dgm:pt>
    <dgm:pt modelId="{928198AE-B7ED-4D70-8699-44E8A8040596}" type="pres">
      <dgm:prSet presAssocID="{703BB8CB-B649-42AC-AB88-3844B86F8619}" presName="Name1" presStyleCnt="0"/>
      <dgm:spPr/>
    </dgm:pt>
    <dgm:pt modelId="{06B5DDE3-1B47-4592-8045-DFEF07F4B692}" type="pres">
      <dgm:prSet presAssocID="{703BB8CB-B649-42AC-AB88-3844B86F8619}" presName="cycle" presStyleCnt="0"/>
      <dgm:spPr/>
    </dgm:pt>
    <dgm:pt modelId="{F48B3D22-2E75-4B7C-8572-198D3AAB3854}" type="pres">
      <dgm:prSet presAssocID="{703BB8CB-B649-42AC-AB88-3844B86F8619}" presName="srcNode" presStyleLbl="node1" presStyleIdx="0" presStyleCnt="4"/>
      <dgm:spPr/>
    </dgm:pt>
    <dgm:pt modelId="{F0754625-69AB-4B62-9822-26DAE5BA656F}" type="pres">
      <dgm:prSet presAssocID="{703BB8CB-B649-42AC-AB88-3844B86F8619}" presName="conn" presStyleLbl="parChTrans1D2" presStyleIdx="0" presStyleCnt="1"/>
      <dgm:spPr/>
    </dgm:pt>
    <dgm:pt modelId="{F14472A5-EC36-4F7B-B98F-33807591B510}" type="pres">
      <dgm:prSet presAssocID="{703BB8CB-B649-42AC-AB88-3844B86F8619}" presName="extraNode" presStyleLbl="node1" presStyleIdx="0" presStyleCnt="4"/>
      <dgm:spPr/>
    </dgm:pt>
    <dgm:pt modelId="{AC091DDC-0492-4664-86F5-1655B7D2FE22}" type="pres">
      <dgm:prSet presAssocID="{703BB8CB-B649-42AC-AB88-3844B86F8619}" presName="dstNode" presStyleLbl="node1" presStyleIdx="0" presStyleCnt="4"/>
      <dgm:spPr/>
    </dgm:pt>
    <dgm:pt modelId="{65F97309-32FD-4363-A89B-3B5FF7A6E927}" type="pres">
      <dgm:prSet presAssocID="{528545C6-CDAC-46CA-86BE-2741FD36CCA3}" presName="text_1" presStyleLbl="node1" presStyleIdx="0" presStyleCnt="4" custLinFactNeighborX="2778" custLinFactNeighborY="-3693">
        <dgm:presLayoutVars>
          <dgm:bulletEnabled val="1"/>
        </dgm:presLayoutVars>
      </dgm:prSet>
      <dgm:spPr/>
    </dgm:pt>
    <dgm:pt modelId="{64B58BF5-0415-416C-A31A-E856DEB6E0B2}" type="pres">
      <dgm:prSet presAssocID="{528545C6-CDAC-46CA-86BE-2741FD36CCA3}" presName="accent_1" presStyleCnt="0"/>
      <dgm:spPr/>
    </dgm:pt>
    <dgm:pt modelId="{60D09C78-AAD9-4F41-9C01-C98E94D56D20}" type="pres">
      <dgm:prSet presAssocID="{528545C6-CDAC-46CA-86BE-2741FD36CCA3}" presName="accentRepeatNode" presStyleLbl="solidFgAcc1" presStyleIdx="0" presStyleCnt="4"/>
      <dgm:spPr/>
    </dgm:pt>
    <dgm:pt modelId="{F15692E4-6928-4EC7-BBC4-F72418F54400}" type="pres">
      <dgm:prSet presAssocID="{08567F3B-3096-4394-8B82-E7171F67DE77}" presName="text_2" presStyleLbl="node1" presStyleIdx="1" presStyleCnt="4">
        <dgm:presLayoutVars>
          <dgm:bulletEnabled val="1"/>
        </dgm:presLayoutVars>
      </dgm:prSet>
      <dgm:spPr/>
    </dgm:pt>
    <dgm:pt modelId="{213C8E19-BCCD-4C84-B3DF-2711A7CC23B5}" type="pres">
      <dgm:prSet presAssocID="{08567F3B-3096-4394-8B82-E7171F67DE77}" presName="accent_2" presStyleCnt="0"/>
      <dgm:spPr/>
    </dgm:pt>
    <dgm:pt modelId="{51D81BE3-741D-4E36-8E48-D9195480577F}" type="pres">
      <dgm:prSet presAssocID="{08567F3B-3096-4394-8B82-E7171F67DE77}" presName="accentRepeatNode" presStyleLbl="solidFgAcc1" presStyleIdx="1" presStyleCnt="4"/>
      <dgm:spPr/>
    </dgm:pt>
    <dgm:pt modelId="{AFCEF0D9-404B-4577-8817-A24E95497823}" type="pres">
      <dgm:prSet presAssocID="{3298A908-415E-49CC-BE93-E7A84984BFE7}" presName="text_3" presStyleLbl="node1" presStyleIdx="2" presStyleCnt="4">
        <dgm:presLayoutVars>
          <dgm:bulletEnabled val="1"/>
        </dgm:presLayoutVars>
      </dgm:prSet>
      <dgm:spPr/>
    </dgm:pt>
    <dgm:pt modelId="{4C3B83E1-55E1-4FB8-BDB0-3102B19FF98C}" type="pres">
      <dgm:prSet presAssocID="{3298A908-415E-49CC-BE93-E7A84984BFE7}" presName="accent_3" presStyleCnt="0"/>
      <dgm:spPr/>
    </dgm:pt>
    <dgm:pt modelId="{8AAFA0F2-7D38-428C-AA99-BA0C608D8C63}" type="pres">
      <dgm:prSet presAssocID="{3298A908-415E-49CC-BE93-E7A84984BFE7}" presName="accentRepeatNode" presStyleLbl="solidFgAcc1" presStyleIdx="2" presStyleCnt="4"/>
      <dgm:spPr/>
    </dgm:pt>
    <dgm:pt modelId="{9EFD76EE-A60E-4FD2-AAF8-E3E9AD155CD8}" type="pres">
      <dgm:prSet presAssocID="{2744BCBA-CD09-4EB1-B299-7F2856D654D8}" presName="text_4" presStyleLbl="node1" presStyleIdx="3" presStyleCnt="4">
        <dgm:presLayoutVars>
          <dgm:bulletEnabled val="1"/>
        </dgm:presLayoutVars>
      </dgm:prSet>
      <dgm:spPr/>
    </dgm:pt>
    <dgm:pt modelId="{D6FE43C6-EFF6-435B-BC2F-09986D460FC0}" type="pres">
      <dgm:prSet presAssocID="{2744BCBA-CD09-4EB1-B299-7F2856D654D8}" presName="accent_4" presStyleCnt="0"/>
      <dgm:spPr/>
    </dgm:pt>
    <dgm:pt modelId="{DD74DB5E-60BE-4C9D-A820-CDDBFF483FC3}" type="pres">
      <dgm:prSet presAssocID="{2744BCBA-CD09-4EB1-B299-7F2856D654D8}" presName="accentRepeatNode" presStyleLbl="solidFgAcc1" presStyleIdx="3" presStyleCnt="4"/>
      <dgm:spPr/>
    </dgm:pt>
  </dgm:ptLst>
  <dgm:cxnLst>
    <dgm:cxn modelId="{884FCD54-E54B-438C-8F0D-51D1AB3AC289}" srcId="{703BB8CB-B649-42AC-AB88-3844B86F8619}" destId="{528545C6-CDAC-46CA-86BE-2741FD36CCA3}" srcOrd="0" destOrd="0" parTransId="{9CADE554-F208-457E-B505-7B22CFE01CD5}" sibTransId="{AD52076E-0900-4B98-9C2F-FA9AB90F47D1}"/>
    <dgm:cxn modelId="{03427C58-666D-4993-92A8-6394140AA9E9}" type="presOf" srcId="{3298A908-415E-49CC-BE93-E7A84984BFE7}" destId="{AFCEF0D9-404B-4577-8817-A24E95497823}" srcOrd="0" destOrd="0" presId="urn:microsoft.com/office/officeart/2008/layout/VerticalCurvedList"/>
    <dgm:cxn modelId="{5068F27F-423B-4A55-94A4-B8C33B8B7C12}" type="presOf" srcId="{528545C6-CDAC-46CA-86BE-2741FD36CCA3}" destId="{65F97309-32FD-4363-A89B-3B5FF7A6E927}" srcOrd="0" destOrd="0" presId="urn:microsoft.com/office/officeart/2008/layout/VerticalCurvedList"/>
    <dgm:cxn modelId="{2569BE82-6933-4D7B-9712-8EE843807121}" srcId="{703BB8CB-B649-42AC-AB88-3844B86F8619}" destId="{3298A908-415E-49CC-BE93-E7A84984BFE7}" srcOrd="2" destOrd="0" parTransId="{4A0D8A56-7ABB-4B73-ABF4-B429B9D1E7CC}" sibTransId="{57B41CC6-C5B5-4FC7-BBDF-2F02F8C413AE}"/>
    <dgm:cxn modelId="{AB92038B-7926-450C-B242-B47C91E78AFA}" type="presOf" srcId="{2744BCBA-CD09-4EB1-B299-7F2856D654D8}" destId="{9EFD76EE-A60E-4FD2-AAF8-E3E9AD155CD8}" srcOrd="0" destOrd="0" presId="urn:microsoft.com/office/officeart/2008/layout/VerticalCurvedList"/>
    <dgm:cxn modelId="{0D232CA1-1682-47EF-8241-35B9FBD3C567}" type="presOf" srcId="{08567F3B-3096-4394-8B82-E7171F67DE77}" destId="{F15692E4-6928-4EC7-BBC4-F72418F54400}" srcOrd="0" destOrd="0" presId="urn:microsoft.com/office/officeart/2008/layout/VerticalCurvedList"/>
    <dgm:cxn modelId="{F254FBAF-4FCB-4F54-B7ED-CDDBDA326FCA}" type="presOf" srcId="{AD52076E-0900-4B98-9C2F-FA9AB90F47D1}" destId="{F0754625-69AB-4B62-9822-26DAE5BA656F}" srcOrd="0" destOrd="0" presId="urn:microsoft.com/office/officeart/2008/layout/VerticalCurvedList"/>
    <dgm:cxn modelId="{9D5818C7-EDCD-487C-871C-B5264C34C02C}" srcId="{703BB8CB-B649-42AC-AB88-3844B86F8619}" destId="{08567F3B-3096-4394-8B82-E7171F67DE77}" srcOrd="1" destOrd="0" parTransId="{659B1A99-90EC-4ACD-BF5F-E9DBBC96C466}" sibTransId="{2FE08E2B-E428-4B06-BB3E-281BB2A0E6A3}"/>
    <dgm:cxn modelId="{750FE1ED-E8CE-441A-A007-F2512319255A}" type="presOf" srcId="{703BB8CB-B649-42AC-AB88-3844B86F8619}" destId="{5E973F48-0D99-4E0A-B88A-DBC41DCCA372}" srcOrd="0" destOrd="0" presId="urn:microsoft.com/office/officeart/2008/layout/VerticalCurvedList"/>
    <dgm:cxn modelId="{F7A3D5F9-9157-4B85-86DD-E1246784B061}" srcId="{703BB8CB-B649-42AC-AB88-3844B86F8619}" destId="{2744BCBA-CD09-4EB1-B299-7F2856D654D8}" srcOrd="3" destOrd="0" parTransId="{CC02AD2C-A556-4928-AC09-DA6EC87FEA3E}" sibTransId="{05309D79-EBF1-4284-A6BF-92A659323807}"/>
    <dgm:cxn modelId="{A7B546EC-0526-4C8E-88DB-2BA0C525BEFF}" type="presParOf" srcId="{5E973F48-0D99-4E0A-B88A-DBC41DCCA372}" destId="{928198AE-B7ED-4D70-8699-44E8A8040596}" srcOrd="0" destOrd="0" presId="urn:microsoft.com/office/officeart/2008/layout/VerticalCurvedList"/>
    <dgm:cxn modelId="{D560C9D7-5765-402D-ACCC-A6B044B37453}" type="presParOf" srcId="{928198AE-B7ED-4D70-8699-44E8A8040596}" destId="{06B5DDE3-1B47-4592-8045-DFEF07F4B692}" srcOrd="0" destOrd="0" presId="urn:microsoft.com/office/officeart/2008/layout/VerticalCurvedList"/>
    <dgm:cxn modelId="{19777240-3E68-4948-9698-7DDDCEFF6317}" type="presParOf" srcId="{06B5DDE3-1B47-4592-8045-DFEF07F4B692}" destId="{F48B3D22-2E75-4B7C-8572-198D3AAB3854}" srcOrd="0" destOrd="0" presId="urn:microsoft.com/office/officeart/2008/layout/VerticalCurvedList"/>
    <dgm:cxn modelId="{8C0BD1C2-7B2A-43DA-A34C-695860FA2B61}" type="presParOf" srcId="{06B5DDE3-1B47-4592-8045-DFEF07F4B692}" destId="{F0754625-69AB-4B62-9822-26DAE5BA656F}" srcOrd="1" destOrd="0" presId="urn:microsoft.com/office/officeart/2008/layout/VerticalCurvedList"/>
    <dgm:cxn modelId="{31AA2761-A932-4ECF-BCCF-ECA0ADC63FF7}" type="presParOf" srcId="{06B5DDE3-1B47-4592-8045-DFEF07F4B692}" destId="{F14472A5-EC36-4F7B-B98F-33807591B510}" srcOrd="2" destOrd="0" presId="urn:microsoft.com/office/officeart/2008/layout/VerticalCurvedList"/>
    <dgm:cxn modelId="{DD98EC2B-11EA-4340-8CAD-1148FCD7FF92}" type="presParOf" srcId="{06B5DDE3-1B47-4592-8045-DFEF07F4B692}" destId="{AC091DDC-0492-4664-86F5-1655B7D2FE22}" srcOrd="3" destOrd="0" presId="urn:microsoft.com/office/officeart/2008/layout/VerticalCurvedList"/>
    <dgm:cxn modelId="{D4523CED-B3CD-4FF0-A9A4-93FD2C99444B}" type="presParOf" srcId="{928198AE-B7ED-4D70-8699-44E8A8040596}" destId="{65F97309-32FD-4363-A89B-3B5FF7A6E927}" srcOrd="1" destOrd="0" presId="urn:microsoft.com/office/officeart/2008/layout/VerticalCurvedList"/>
    <dgm:cxn modelId="{D75B0F61-D712-42FF-92DA-8DE7BFBC5BCE}" type="presParOf" srcId="{928198AE-B7ED-4D70-8699-44E8A8040596}" destId="{64B58BF5-0415-416C-A31A-E856DEB6E0B2}" srcOrd="2" destOrd="0" presId="urn:microsoft.com/office/officeart/2008/layout/VerticalCurvedList"/>
    <dgm:cxn modelId="{04E89B78-F16C-4D14-931B-BB60B3BCD3C1}" type="presParOf" srcId="{64B58BF5-0415-416C-A31A-E856DEB6E0B2}" destId="{60D09C78-AAD9-4F41-9C01-C98E94D56D20}" srcOrd="0" destOrd="0" presId="urn:microsoft.com/office/officeart/2008/layout/VerticalCurvedList"/>
    <dgm:cxn modelId="{D3C9F0A3-7A94-4772-BD41-389EACDFB2C4}" type="presParOf" srcId="{928198AE-B7ED-4D70-8699-44E8A8040596}" destId="{F15692E4-6928-4EC7-BBC4-F72418F54400}" srcOrd="3" destOrd="0" presId="urn:microsoft.com/office/officeart/2008/layout/VerticalCurvedList"/>
    <dgm:cxn modelId="{1494E5F7-61CF-4724-9B35-1331CDBE6AD5}" type="presParOf" srcId="{928198AE-B7ED-4D70-8699-44E8A8040596}" destId="{213C8E19-BCCD-4C84-B3DF-2711A7CC23B5}" srcOrd="4" destOrd="0" presId="urn:microsoft.com/office/officeart/2008/layout/VerticalCurvedList"/>
    <dgm:cxn modelId="{D11B8A44-1C1A-4BEA-8653-D51886501319}" type="presParOf" srcId="{213C8E19-BCCD-4C84-B3DF-2711A7CC23B5}" destId="{51D81BE3-741D-4E36-8E48-D9195480577F}" srcOrd="0" destOrd="0" presId="urn:microsoft.com/office/officeart/2008/layout/VerticalCurvedList"/>
    <dgm:cxn modelId="{047F3279-08F0-42DD-B095-BAA63D8CD750}" type="presParOf" srcId="{928198AE-B7ED-4D70-8699-44E8A8040596}" destId="{AFCEF0D9-404B-4577-8817-A24E95497823}" srcOrd="5" destOrd="0" presId="urn:microsoft.com/office/officeart/2008/layout/VerticalCurvedList"/>
    <dgm:cxn modelId="{BC9A3BCA-EEF2-44A1-AB9D-CF5B3854CB03}" type="presParOf" srcId="{928198AE-B7ED-4D70-8699-44E8A8040596}" destId="{4C3B83E1-55E1-4FB8-BDB0-3102B19FF98C}" srcOrd="6" destOrd="0" presId="urn:microsoft.com/office/officeart/2008/layout/VerticalCurvedList"/>
    <dgm:cxn modelId="{81EAE186-0C8C-4C52-816F-F4C92C47F1A6}" type="presParOf" srcId="{4C3B83E1-55E1-4FB8-BDB0-3102B19FF98C}" destId="{8AAFA0F2-7D38-428C-AA99-BA0C608D8C63}" srcOrd="0" destOrd="0" presId="urn:microsoft.com/office/officeart/2008/layout/VerticalCurvedList"/>
    <dgm:cxn modelId="{B0410E23-91ED-481C-AD60-4F620E533630}" type="presParOf" srcId="{928198AE-B7ED-4D70-8699-44E8A8040596}" destId="{9EFD76EE-A60E-4FD2-AAF8-E3E9AD155CD8}" srcOrd="7" destOrd="0" presId="urn:microsoft.com/office/officeart/2008/layout/VerticalCurvedList"/>
    <dgm:cxn modelId="{9E9014EA-2D0D-45BE-9FAF-21C7FA2CC696}" type="presParOf" srcId="{928198AE-B7ED-4D70-8699-44E8A8040596}" destId="{D6FE43C6-EFF6-435B-BC2F-09986D460FC0}" srcOrd="8" destOrd="0" presId="urn:microsoft.com/office/officeart/2008/layout/VerticalCurvedList"/>
    <dgm:cxn modelId="{F9DC76FE-DCED-440B-8A25-9D125DF167B4}" type="presParOf" srcId="{D6FE43C6-EFF6-435B-BC2F-09986D460FC0}" destId="{DD74DB5E-60BE-4C9D-A820-CDDBFF483FC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9B3AC4-9AAB-4276-85EC-BE24BF11C41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B5DF890-776B-40CB-BC9A-C5188E0F1268}">
      <dgm:prSet phldrT="[Text]" custT="1"/>
      <dgm:spPr/>
      <dgm:t>
        <a:bodyPr/>
        <a:lstStyle/>
        <a:p>
          <a:r>
            <a:rPr lang="en-US" sz="1200" b="1" i="0" u="none" dirty="0">
              <a:solidFill>
                <a:schemeClr val="tx1"/>
              </a:solidFill>
            </a:rPr>
            <a:t>Look At What You Do Well</a:t>
          </a:r>
          <a:endParaRPr lang="en-US" sz="1200" b="1" dirty="0">
            <a:solidFill>
              <a:schemeClr val="tx1"/>
            </a:solidFill>
          </a:endParaRPr>
        </a:p>
      </dgm:t>
    </dgm:pt>
    <dgm:pt modelId="{29D38550-59C1-45CB-9C69-81FC367515AA}" type="parTrans" cxnId="{FF1C8D0A-5791-48F7-AAE5-8BF52D3B7208}">
      <dgm:prSet/>
      <dgm:spPr/>
      <dgm:t>
        <a:bodyPr/>
        <a:lstStyle/>
        <a:p>
          <a:endParaRPr lang="en-US"/>
        </a:p>
      </dgm:t>
    </dgm:pt>
    <dgm:pt modelId="{221E8C71-5728-403F-94FB-5C812872DC29}" type="sibTrans" cxnId="{FF1C8D0A-5791-48F7-AAE5-8BF52D3B7208}">
      <dgm:prSet/>
      <dgm:spPr/>
      <dgm:t>
        <a:bodyPr/>
        <a:lstStyle/>
        <a:p>
          <a:endParaRPr lang="en-US"/>
        </a:p>
      </dgm:t>
    </dgm:pt>
    <dgm:pt modelId="{C9F0DD01-31F0-4EF5-AACC-ECD3B3158B1C}">
      <dgm:prSet phldrT="[Text]" custT="1"/>
      <dgm:spPr/>
      <dgm:t>
        <a:bodyPr/>
        <a:lstStyle/>
        <a:p>
          <a:r>
            <a:rPr lang="en-US" sz="1200" b="1" i="0" u="none" dirty="0">
              <a:solidFill>
                <a:schemeClr val="tx1"/>
              </a:solidFill>
            </a:rPr>
            <a:t>Improve Your Brand Image and Perception</a:t>
          </a:r>
          <a:endParaRPr lang="en-US" sz="1200" b="1" dirty="0">
            <a:solidFill>
              <a:schemeClr val="tx1"/>
            </a:solidFill>
          </a:endParaRPr>
        </a:p>
      </dgm:t>
    </dgm:pt>
    <dgm:pt modelId="{F0742909-F7B8-48D8-B697-49E1CCE4EBDC}" type="parTrans" cxnId="{1BC6E2BD-0412-45D1-8B80-C7F5A7035508}">
      <dgm:prSet/>
      <dgm:spPr/>
      <dgm:t>
        <a:bodyPr/>
        <a:lstStyle/>
        <a:p>
          <a:endParaRPr lang="en-US"/>
        </a:p>
      </dgm:t>
    </dgm:pt>
    <dgm:pt modelId="{8AABED34-F18A-4E47-9B2D-A6D11972F115}" type="sibTrans" cxnId="{1BC6E2BD-0412-45D1-8B80-C7F5A7035508}">
      <dgm:prSet/>
      <dgm:spPr/>
      <dgm:t>
        <a:bodyPr/>
        <a:lstStyle/>
        <a:p>
          <a:endParaRPr lang="en-US"/>
        </a:p>
      </dgm:t>
    </dgm:pt>
    <dgm:pt modelId="{CAE11FF0-0C91-4212-9831-7471358D79B7}">
      <dgm:prSet phldrT="[Text]" custT="1"/>
      <dgm:spPr/>
      <dgm:t>
        <a:bodyPr/>
        <a:lstStyle/>
        <a:p>
          <a:r>
            <a:rPr lang="en-US" sz="1400" b="1" i="0" u="none" dirty="0">
              <a:solidFill>
                <a:schemeClr val="tx1"/>
              </a:solidFill>
            </a:rPr>
            <a:t>Improved Quality</a:t>
          </a:r>
          <a:endParaRPr lang="en-US" sz="1400" b="1" dirty="0">
            <a:solidFill>
              <a:schemeClr val="tx1"/>
            </a:solidFill>
          </a:endParaRPr>
        </a:p>
      </dgm:t>
    </dgm:pt>
    <dgm:pt modelId="{6431217B-2676-4541-9CFD-E27A1F238C2E}" type="parTrans" cxnId="{D1E0E3FE-2382-42A9-A841-8676B30167B3}">
      <dgm:prSet/>
      <dgm:spPr/>
      <dgm:t>
        <a:bodyPr/>
        <a:lstStyle/>
        <a:p>
          <a:endParaRPr lang="en-US"/>
        </a:p>
      </dgm:t>
    </dgm:pt>
    <dgm:pt modelId="{BF196697-EC3A-493D-B7A7-3F7BC1894EF2}" type="sibTrans" cxnId="{D1E0E3FE-2382-42A9-A841-8676B30167B3}">
      <dgm:prSet/>
      <dgm:spPr/>
      <dgm:t>
        <a:bodyPr/>
        <a:lstStyle/>
        <a:p>
          <a:endParaRPr lang="en-US"/>
        </a:p>
      </dgm:t>
    </dgm:pt>
    <dgm:pt modelId="{AF3E83AC-D717-46D8-8663-BA1074127CA3}">
      <dgm:prSet custT="1"/>
      <dgm:spPr/>
      <dgm:t>
        <a:bodyPr/>
        <a:lstStyle/>
        <a:p>
          <a:r>
            <a:rPr lang="en-US" sz="1400" b="1" i="0" u="none" dirty="0">
              <a:solidFill>
                <a:schemeClr val="tx1"/>
              </a:solidFill>
            </a:rPr>
            <a:t>Provide A Positive Experience</a:t>
          </a:r>
          <a:endParaRPr lang="en-US" sz="1400" b="1" i="0" dirty="0">
            <a:solidFill>
              <a:schemeClr val="tx1"/>
            </a:solidFill>
          </a:endParaRPr>
        </a:p>
      </dgm:t>
    </dgm:pt>
    <dgm:pt modelId="{9E1AAF64-507D-4164-9AEB-AA16B779EBDC}" type="parTrans" cxnId="{CC8D50E6-E48F-43C8-B7B0-F36BAFECF53C}">
      <dgm:prSet/>
      <dgm:spPr/>
      <dgm:t>
        <a:bodyPr/>
        <a:lstStyle/>
        <a:p>
          <a:endParaRPr lang="en-US"/>
        </a:p>
      </dgm:t>
    </dgm:pt>
    <dgm:pt modelId="{3BA1E9B0-6AE6-43D1-920B-4EA9E5D2A8C7}" type="sibTrans" cxnId="{CC8D50E6-E48F-43C8-B7B0-F36BAFECF53C}">
      <dgm:prSet/>
      <dgm:spPr/>
      <dgm:t>
        <a:bodyPr/>
        <a:lstStyle/>
        <a:p>
          <a:endParaRPr lang="en-US"/>
        </a:p>
      </dgm:t>
    </dgm:pt>
    <dgm:pt modelId="{D43F653B-A4F7-441A-BD47-04EF21993B94}">
      <dgm:prSet/>
      <dgm:spPr/>
      <dgm:t>
        <a:bodyPr/>
        <a:lstStyle/>
        <a:p>
          <a:r>
            <a:rPr lang="en-US" b="1" i="0" u="none" dirty="0">
              <a:solidFill>
                <a:schemeClr val="tx1"/>
              </a:solidFill>
            </a:rPr>
            <a:t>Quality Over Price</a:t>
          </a:r>
          <a:endParaRPr lang="en-US" b="1" i="0" dirty="0">
            <a:solidFill>
              <a:schemeClr val="tx1"/>
            </a:solidFill>
          </a:endParaRPr>
        </a:p>
      </dgm:t>
    </dgm:pt>
    <dgm:pt modelId="{0CE5E9F1-4410-46E0-A6EB-C57CA090827E}" type="parTrans" cxnId="{26397E2F-942C-40B1-BB70-40D8167AF0A0}">
      <dgm:prSet/>
      <dgm:spPr/>
      <dgm:t>
        <a:bodyPr/>
        <a:lstStyle/>
        <a:p>
          <a:endParaRPr lang="en-US"/>
        </a:p>
      </dgm:t>
    </dgm:pt>
    <dgm:pt modelId="{BC808B2B-17ED-4D3D-8443-181A732702EF}" type="sibTrans" cxnId="{26397E2F-942C-40B1-BB70-40D8167AF0A0}">
      <dgm:prSet/>
      <dgm:spPr/>
      <dgm:t>
        <a:bodyPr/>
        <a:lstStyle/>
        <a:p>
          <a:endParaRPr lang="en-US"/>
        </a:p>
      </dgm:t>
    </dgm:pt>
    <dgm:pt modelId="{24000B43-86D4-4381-A7AF-3814D90A3E66}">
      <dgm:prSet/>
      <dgm:spPr/>
      <dgm:t>
        <a:bodyPr/>
        <a:lstStyle/>
        <a:p>
          <a:r>
            <a:rPr lang="en-US" b="1" i="0" u="none" dirty="0">
              <a:solidFill>
                <a:schemeClr val="tx1"/>
              </a:solidFill>
            </a:rPr>
            <a:t>Educate customers</a:t>
          </a:r>
          <a:endParaRPr lang="en-US" b="1" i="0" dirty="0">
            <a:solidFill>
              <a:schemeClr val="tx1"/>
            </a:solidFill>
          </a:endParaRPr>
        </a:p>
      </dgm:t>
    </dgm:pt>
    <dgm:pt modelId="{9DA558A9-EB1E-4164-BCA3-7079AF57BFFB}" type="parTrans" cxnId="{F68EE42B-7BB4-4345-B955-0C3CEEB38114}">
      <dgm:prSet/>
      <dgm:spPr/>
      <dgm:t>
        <a:bodyPr/>
        <a:lstStyle/>
        <a:p>
          <a:endParaRPr lang="en-US"/>
        </a:p>
      </dgm:t>
    </dgm:pt>
    <dgm:pt modelId="{C7AE65B9-253C-4E28-ABBC-9063DA541F6E}" type="sibTrans" cxnId="{F68EE42B-7BB4-4345-B955-0C3CEEB38114}">
      <dgm:prSet/>
      <dgm:spPr/>
      <dgm:t>
        <a:bodyPr/>
        <a:lstStyle/>
        <a:p>
          <a:endParaRPr lang="en-US"/>
        </a:p>
      </dgm:t>
    </dgm:pt>
    <dgm:pt modelId="{03CD667E-0E60-4392-9223-403C8F48DDBC}" type="pres">
      <dgm:prSet presAssocID="{209B3AC4-9AAB-4276-85EC-BE24BF11C412}" presName="rootnode" presStyleCnt="0">
        <dgm:presLayoutVars>
          <dgm:chMax/>
          <dgm:chPref/>
          <dgm:dir/>
          <dgm:animLvl val="lvl"/>
        </dgm:presLayoutVars>
      </dgm:prSet>
      <dgm:spPr/>
    </dgm:pt>
    <dgm:pt modelId="{3A53622A-0AA1-40CE-8078-CDB692E96C7B}" type="pres">
      <dgm:prSet presAssocID="{0B5DF890-776B-40CB-BC9A-C5188E0F1268}" presName="composite" presStyleCnt="0"/>
      <dgm:spPr/>
    </dgm:pt>
    <dgm:pt modelId="{4F2CD4D6-5E52-44E9-A681-D3FFBBD17D49}" type="pres">
      <dgm:prSet presAssocID="{0B5DF890-776B-40CB-BC9A-C5188E0F1268}" presName="bentUpArrow1" presStyleLbl="alignImgPlace1" presStyleIdx="0" presStyleCnt="5" custLinFactX="39138" custLinFactNeighborX="100000" custLinFactNeighborY="15334"/>
      <dgm:spPr/>
    </dgm:pt>
    <dgm:pt modelId="{E20B7004-45B8-48CE-ABE6-9B618B0C1EAA}" type="pres">
      <dgm:prSet presAssocID="{0B5DF890-776B-40CB-BC9A-C5188E0F1268}" presName="ParentText" presStyleLbl="node1" presStyleIdx="0" presStyleCnt="6" custScaleX="170124" custScaleY="217820">
        <dgm:presLayoutVars>
          <dgm:chMax val="1"/>
          <dgm:chPref val="1"/>
          <dgm:bulletEnabled val="1"/>
        </dgm:presLayoutVars>
      </dgm:prSet>
      <dgm:spPr/>
    </dgm:pt>
    <dgm:pt modelId="{726B6BDA-7FB7-4C94-AC1F-E45E702BFC83}" type="pres">
      <dgm:prSet presAssocID="{0B5DF890-776B-40CB-BC9A-C5188E0F1268}" presName="ChildText" presStyleLbl="revTx" presStyleIdx="0" presStyleCnt="5">
        <dgm:presLayoutVars>
          <dgm:chMax val="0"/>
          <dgm:chPref val="0"/>
          <dgm:bulletEnabled val="1"/>
        </dgm:presLayoutVars>
      </dgm:prSet>
      <dgm:spPr/>
    </dgm:pt>
    <dgm:pt modelId="{4C81228E-5A38-4C62-8D38-2F6E65128F30}" type="pres">
      <dgm:prSet presAssocID="{221E8C71-5728-403F-94FB-5C812872DC29}" presName="sibTrans" presStyleCnt="0"/>
      <dgm:spPr/>
    </dgm:pt>
    <dgm:pt modelId="{CECE89CD-240C-41C3-AA76-69D76CF90C77}" type="pres">
      <dgm:prSet presAssocID="{C9F0DD01-31F0-4EF5-AACC-ECD3B3158B1C}" presName="composite" presStyleCnt="0"/>
      <dgm:spPr/>
    </dgm:pt>
    <dgm:pt modelId="{E91C2D3B-8866-4C54-9722-CF0CCE893602}" type="pres">
      <dgm:prSet presAssocID="{C9F0DD01-31F0-4EF5-AACC-ECD3B3158B1C}" presName="bentUpArrow1" presStyleLbl="alignImgPlace1" presStyleIdx="1" presStyleCnt="5" custLinFactX="100000" custLinFactNeighborX="157432" custLinFactNeighborY="53265"/>
      <dgm:spPr/>
    </dgm:pt>
    <dgm:pt modelId="{76EA7E8D-F74D-460F-9ADE-9ED32C02C5FC}" type="pres">
      <dgm:prSet presAssocID="{C9F0DD01-31F0-4EF5-AACC-ECD3B3158B1C}" presName="ParentText" presStyleLbl="node1" presStyleIdx="1" presStyleCnt="6" custScaleX="151439" custScaleY="179837" custLinFactNeighborX="79478" custLinFactNeighborY="13285">
        <dgm:presLayoutVars>
          <dgm:chMax val="1"/>
          <dgm:chPref val="1"/>
          <dgm:bulletEnabled val="1"/>
        </dgm:presLayoutVars>
      </dgm:prSet>
      <dgm:spPr/>
    </dgm:pt>
    <dgm:pt modelId="{F5E2B762-DE6F-4E55-BC97-3982201BC574}" type="pres">
      <dgm:prSet presAssocID="{C9F0DD01-31F0-4EF5-AACC-ECD3B3158B1C}" presName="ChildText" presStyleLbl="revTx" presStyleIdx="1" presStyleCnt="5">
        <dgm:presLayoutVars>
          <dgm:chMax val="0"/>
          <dgm:chPref val="0"/>
          <dgm:bulletEnabled val="1"/>
        </dgm:presLayoutVars>
      </dgm:prSet>
      <dgm:spPr/>
    </dgm:pt>
    <dgm:pt modelId="{B3D68F87-6D09-41B3-9177-C3EAF1745740}" type="pres">
      <dgm:prSet presAssocID="{8AABED34-F18A-4E47-9B2D-A6D11972F115}" presName="sibTrans" presStyleCnt="0"/>
      <dgm:spPr/>
    </dgm:pt>
    <dgm:pt modelId="{8CBF7807-1B4A-44E7-BB47-5FA5142149F3}" type="pres">
      <dgm:prSet presAssocID="{CAE11FF0-0C91-4212-9831-7471358D79B7}" presName="composite" presStyleCnt="0"/>
      <dgm:spPr/>
    </dgm:pt>
    <dgm:pt modelId="{6F90EFFE-F74D-4E22-92EA-779A4B104BB0}" type="pres">
      <dgm:prSet presAssocID="{CAE11FF0-0C91-4212-9831-7471358D79B7}" presName="bentUpArrow1" presStyleLbl="alignImgPlace1" presStyleIdx="2" presStyleCnt="5" custLinFactX="200000" custLinFactNeighborX="202602" custLinFactNeighborY="37968"/>
      <dgm:spPr/>
    </dgm:pt>
    <dgm:pt modelId="{26F4DF34-3377-4393-895A-31FC73E81C9B}" type="pres">
      <dgm:prSet presAssocID="{CAE11FF0-0C91-4212-9831-7471358D79B7}" presName="ParentText" presStyleLbl="node1" presStyleIdx="2" presStyleCnt="6" custScaleX="152553" custScaleY="170647" custLinFactX="84575" custLinFactNeighborX="100000" custLinFactNeighborY="3447">
        <dgm:presLayoutVars>
          <dgm:chMax val="1"/>
          <dgm:chPref val="1"/>
          <dgm:bulletEnabled val="1"/>
        </dgm:presLayoutVars>
      </dgm:prSet>
      <dgm:spPr/>
    </dgm:pt>
    <dgm:pt modelId="{FD6BDA6E-655E-4FD4-93CD-EE9B92470F7E}" type="pres">
      <dgm:prSet presAssocID="{CAE11FF0-0C91-4212-9831-7471358D79B7}" presName="ChildText" presStyleLbl="revTx" presStyleIdx="2" presStyleCnt="5">
        <dgm:presLayoutVars>
          <dgm:chMax val="0"/>
          <dgm:chPref val="0"/>
          <dgm:bulletEnabled val="1"/>
        </dgm:presLayoutVars>
      </dgm:prSet>
      <dgm:spPr/>
    </dgm:pt>
    <dgm:pt modelId="{542C0773-1008-446F-8FEF-8A72BD89449A}" type="pres">
      <dgm:prSet presAssocID="{BF196697-EC3A-493D-B7A7-3F7BC1894EF2}" presName="sibTrans" presStyleCnt="0"/>
      <dgm:spPr/>
    </dgm:pt>
    <dgm:pt modelId="{45FA9AF6-D369-4509-822E-C32FE59E75D4}" type="pres">
      <dgm:prSet presAssocID="{AF3E83AC-D717-46D8-8663-BA1074127CA3}" presName="composite" presStyleCnt="0"/>
      <dgm:spPr/>
    </dgm:pt>
    <dgm:pt modelId="{799EAA64-C531-4276-92B9-7716E8673833}" type="pres">
      <dgm:prSet presAssocID="{AF3E83AC-D717-46D8-8663-BA1074127CA3}" presName="bentUpArrow1" presStyleLbl="alignImgPlace1" presStyleIdx="3" presStyleCnt="5" custLinFactX="225493" custLinFactNeighborX="300000" custLinFactNeighborY="25978"/>
      <dgm:spPr/>
    </dgm:pt>
    <dgm:pt modelId="{EF0E52AE-DDA5-45A9-B6E9-3423109391FD}" type="pres">
      <dgm:prSet presAssocID="{AF3E83AC-D717-46D8-8663-BA1074127CA3}" presName="ParentText" presStyleLbl="node1" presStyleIdx="3" presStyleCnt="6" custScaleX="202876" custScaleY="170625" custLinFactX="100000" custLinFactNeighborX="177465" custLinFactNeighborY="-10341">
        <dgm:presLayoutVars>
          <dgm:chMax val="1"/>
          <dgm:chPref val="1"/>
          <dgm:bulletEnabled val="1"/>
        </dgm:presLayoutVars>
      </dgm:prSet>
      <dgm:spPr/>
    </dgm:pt>
    <dgm:pt modelId="{E9AC0EB6-4F4E-4587-83CD-3FE484928102}" type="pres">
      <dgm:prSet presAssocID="{AF3E83AC-D717-46D8-8663-BA1074127CA3}" presName="ChildText" presStyleLbl="revTx" presStyleIdx="3" presStyleCnt="5">
        <dgm:presLayoutVars>
          <dgm:chMax val="0"/>
          <dgm:chPref val="0"/>
          <dgm:bulletEnabled val="1"/>
        </dgm:presLayoutVars>
      </dgm:prSet>
      <dgm:spPr/>
    </dgm:pt>
    <dgm:pt modelId="{321FEF26-3182-48C9-8F48-64150C02222A}" type="pres">
      <dgm:prSet presAssocID="{3BA1E9B0-6AE6-43D1-920B-4EA9E5D2A8C7}" presName="sibTrans" presStyleCnt="0"/>
      <dgm:spPr/>
    </dgm:pt>
    <dgm:pt modelId="{2B5DC3F6-50DA-41D1-8761-45A04719944A}" type="pres">
      <dgm:prSet presAssocID="{D43F653B-A4F7-441A-BD47-04EF21993B94}" presName="composite" presStyleCnt="0"/>
      <dgm:spPr/>
    </dgm:pt>
    <dgm:pt modelId="{BC7E0385-875B-45CA-A28C-02406E4C0AF9}" type="pres">
      <dgm:prSet presAssocID="{D43F653B-A4F7-441A-BD47-04EF21993B94}" presName="bentUpArrow1" presStyleLbl="alignImgPlace1" presStyleIdx="4" presStyleCnt="5" custLinFactX="298409" custLinFactNeighborX="300000" custLinFactNeighborY="69707"/>
      <dgm:spPr/>
    </dgm:pt>
    <dgm:pt modelId="{016C6242-AB54-4AC0-B215-F058A61294A0}" type="pres">
      <dgm:prSet presAssocID="{D43F653B-A4F7-441A-BD47-04EF21993B94}" presName="ParentText" presStyleLbl="node1" presStyleIdx="4" presStyleCnt="6" custScaleX="163527" custScaleY="171970" custLinFactX="190627" custLinFactNeighborX="200000" custLinFactNeighborY="13547">
        <dgm:presLayoutVars>
          <dgm:chMax val="1"/>
          <dgm:chPref val="1"/>
          <dgm:bulletEnabled val="1"/>
        </dgm:presLayoutVars>
      </dgm:prSet>
      <dgm:spPr/>
    </dgm:pt>
    <dgm:pt modelId="{94216779-A4C1-4295-9EB8-50AFE2DA183A}" type="pres">
      <dgm:prSet presAssocID="{D43F653B-A4F7-441A-BD47-04EF21993B94}" presName="ChildText" presStyleLbl="revTx" presStyleIdx="4" presStyleCnt="5">
        <dgm:presLayoutVars>
          <dgm:chMax val="0"/>
          <dgm:chPref val="0"/>
          <dgm:bulletEnabled val="1"/>
        </dgm:presLayoutVars>
      </dgm:prSet>
      <dgm:spPr/>
    </dgm:pt>
    <dgm:pt modelId="{56612520-079A-4FF2-8F5D-F46232D00C8B}" type="pres">
      <dgm:prSet presAssocID="{BC808B2B-17ED-4D3D-8443-181A732702EF}" presName="sibTrans" presStyleCnt="0"/>
      <dgm:spPr/>
    </dgm:pt>
    <dgm:pt modelId="{5922A48C-4254-4AFC-AF52-0ACC863B7399}" type="pres">
      <dgm:prSet presAssocID="{24000B43-86D4-4381-A7AF-3814D90A3E66}" presName="composite" presStyleCnt="0"/>
      <dgm:spPr/>
    </dgm:pt>
    <dgm:pt modelId="{D18D8BDB-7595-4AB7-9EF8-6AADED610B60}" type="pres">
      <dgm:prSet presAssocID="{24000B43-86D4-4381-A7AF-3814D90A3E66}" presName="ParentText" presStyleLbl="node1" presStyleIdx="5" presStyleCnt="6" custScaleX="180513" custScaleY="187101" custLinFactX="203318" custLinFactNeighborX="300000" custLinFactNeighborY="4131">
        <dgm:presLayoutVars>
          <dgm:chMax val="1"/>
          <dgm:chPref val="1"/>
          <dgm:bulletEnabled val="1"/>
        </dgm:presLayoutVars>
      </dgm:prSet>
      <dgm:spPr/>
    </dgm:pt>
  </dgm:ptLst>
  <dgm:cxnLst>
    <dgm:cxn modelId="{FF1C8D0A-5791-48F7-AAE5-8BF52D3B7208}" srcId="{209B3AC4-9AAB-4276-85EC-BE24BF11C412}" destId="{0B5DF890-776B-40CB-BC9A-C5188E0F1268}" srcOrd="0" destOrd="0" parTransId="{29D38550-59C1-45CB-9C69-81FC367515AA}" sibTransId="{221E8C71-5728-403F-94FB-5C812872DC29}"/>
    <dgm:cxn modelId="{F68EE42B-7BB4-4345-B955-0C3CEEB38114}" srcId="{209B3AC4-9AAB-4276-85EC-BE24BF11C412}" destId="{24000B43-86D4-4381-A7AF-3814D90A3E66}" srcOrd="5" destOrd="0" parTransId="{9DA558A9-EB1E-4164-BCA3-7079AF57BFFB}" sibTransId="{C7AE65B9-253C-4E28-ABBC-9063DA541F6E}"/>
    <dgm:cxn modelId="{26397E2F-942C-40B1-BB70-40D8167AF0A0}" srcId="{209B3AC4-9AAB-4276-85EC-BE24BF11C412}" destId="{D43F653B-A4F7-441A-BD47-04EF21993B94}" srcOrd="4" destOrd="0" parTransId="{0CE5E9F1-4410-46E0-A6EB-C57CA090827E}" sibTransId="{BC808B2B-17ED-4D3D-8443-181A732702EF}"/>
    <dgm:cxn modelId="{1ECD5560-9833-4EC5-9998-79A9AADCE5EE}" type="presOf" srcId="{C9F0DD01-31F0-4EF5-AACC-ECD3B3158B1C}" destId="{76EA7E8D-F74D-460F-9ADE-9ED32C02C5FC}" srcOrd="0" destOrd="0" presId="urn:microsoft.com/office/officeart/2005/8/layout/StepDownProcess"/>
    <dgm:cxn modelId="{DE294D53-B7A3-4A5F-A678-5EF3F1E948D7}" type="presOf" srcId="{24000B43-86D4-4381-A7AF-3814D90A3E66}" destId="{D18D8BDB-7595-4AB7-9EF8-6AADED610B60}" srcOrd="0" destOrd="0" presId="urn:microsoft.com/office/officeart/2005/8/layout/StepDownProcess"/>
    <dgm:cxn modelId="{C76BD98F-F3B6-416C-82BD-77F8D2B9A68F}" type="presOf" srcId="{AF3E83AC-D717-46D8-8663-BA1074127CA3}" destId="{EF0E52AE-DDA5-45A9-B6E9-3423109391FD}" srcOrd="0" destOrd="0" presId="urn:microsoft.com/office/officeart/2005/8/layout/StepDownProcess"/>
    <dgm:cxn modelId="{7619089B-75B6-40A5-8B98-6E8DA9A6F389}" type="presOf" srcId="{209B3AC4-9AAB-4276-85EC-BE24BF11C412}" destId="{03CD667E-0E60-4392-9223-403C8F48DDBC}" srcOrd="0" destOrd="0" presId="urn:microsoft.com/office/officeart/2005/8/layout/StepDownProcess"/>
    <dgm:cxn modelId="{151CB9B2-4603-436E-A4D5-CB9CDFB2696A}" type="presOf" srcId="{D43F653B-A4F7-441A-BD47-04EF21993B94}" destId="{016C6242-AB54-4AC0-B215-F058A61294A0}" srcOrd="0" destOrd="0" presId="urn:microsoft.com/office/officeart/2005/8/layout/StepDownProcess"/>
    <dgm:cxn modelId="{1BC6E2BD-0412-45D1-8B80-C7F5A7035508}" srcId="{209B3AC4-9AAB-4276-85EC-BE24BF11C412}" destId="{C9F0DD01-31F0-4EF5-AACC-ECD3B3158B1C}" srcOrd="1" destOrd="0" parTransId="{F0742909-F7B8-48D8-B697-49E1CCE4EBDC}" sibTransId="{8AABED34-F18A-4E47-9B2D-A6D11972F115}"/>
    <dgm:cxn modelId="{C22604E2-0D37-4270-853E-9511D65D2591}" type="presOf" srcId="{0B5DF890-776B-40CB-BC9A-C5188E0F1268}" destId="{E20B7004-45B8-48CE-ABE6-9B618B0C1EAA}" srcOrd="0" destOrd="0" presId="urn:microsoft.com/office/officeart/2005/8/layout/StepDownProcess"/>
    <dgm:cxn modelId="{36BD41E5-C863-42FD-9185-D42C50716C08}" type="presOf" srcId="{CAE11FF0-0C91-4212-9831-7471358D79B7}" destId="{26F4DF34-3377-4393-895A-31FC73E81C9B}" srcOrd="0" destOrd="0" presId="urn:microsoft.com/office/officeart/2005/8/layout/StepDownProcess"/>
    <dgm:cxn modelId="{CC8D50E6-E48F-43C8-B7B0-F36BAFECF53C}" srcId="{209B3AC4-9AAB-4276-85EC-BE24BF11C412}" destId="{AF3E83AC-D717-46D8-8663-BA1074127CA3}" srcOrd="3" destOrd="0" parTransId="{9E1AAF64-507D-4164-9AEB-AA16B779EBDC}" sibTransId="{3BA1E9B0-6AE6-43D1-920B-4EA9E5D2A8C7}"/>
    <dgm:cxn modelId="{D1E0E3FE-2382-42A9-A841-8676B30167B3}" srcId="{209B3AC4-9AAB-4276-85EC-BE24BF11C412}" destId="{CAE11FF0-0C91-4212-9831-7471358D79B7}" srcOrd="2" destOrd="0" parTransId="{6431217B-2676-4541-9CFD-E27A1F238C2E}" sibTransId="{BF196697-EC3A-493D-B7A7-3F7BC1894EF2}"/>
    <dgm:cxn modelId="{A1B9B024-6FA2-43D9-8E98-8140E411BADF}" type="presParOf" srcId="{03CD667E-0E60-4392-9223-403C8F48DDBC}" destId="{3A53622A-0AA1-40CE-8078-CDB692E96C7B}" srcOrd="0" destOrd="0" presId="urn:microsoft.com/office/officeart/2005/8/layout/StepDownProcess"/>
    <dgm:cxn modelId="{0929A55E-AFDE-464A-A9CA-A9C5B4A65206}" type="presParOf" srcId="{3A53622A-0AA1-40CE-8078-CDB692E96C7B}" destId="{4F2CD4D6-5E52-44E9-A681-D3FFBBD17D49}" srcOrd="0" destOrd="0" presId="urn:microsoft.com/office/officeart/2005/8/layout/StepDownProcess"/>
    <dgm:cxn modelId="{FF3ADD1C-1E52-4CCB-884E-DB467E424105}" type="presParOf" srcId="{3A53622A-0AA1-40CE-8078-CDB692E96C7B}" destId="{E20B7004-45B8-48CE-ABE6-9B618B0C1EAA}" srcOrd="1" destOrd="0" presId="urn:microsoft.com/office/officeart/2005/8/layout/StepDownProcess"/>
    <dgm:cxn modelId="{C04ED177-3DF0-446F-B552-C8C013488EDC}" type="presParOf" srcId="{3A53622A-0AA1-40CE-8078-CDB692E96C7B}" destId="{726B6BDA-7FB7-4C94-AC1F-E45E702BFC83}" srcOrd="2" destOrd="0" presId="urn:microsoft.com/office/officeart/2005/8/layout/StepDownProcess"/>
    <dgm:cxn modelId="{15F8C13C-F38C-4488-ADCC-7DE584D4EE8C}" type="presParOf" srcId="{03CD667E-0E60-4392-9223-403C8F48DDBC}" destId="{4C81228E-5A38-4C62-8D38-2F6E65128F30}" srcOrd="1" destOrd="0" presId="urn:microsoft.com/office/officeart/2005/8/layout/StepDownProcess"/>
    <dgm:cxn modelId="{DACAB771-5501-4CB6-B54B-4B82A452643D}" type="presParOf" srcId="{03CD667E-0E60-4392-9223-403C8F48DDBC}" destId="{CECE89CD-240C-41C3-AA76-69D76CF90C77}" srcOrd="2" destOrd="0" presId="urn:microsoft.com/office/officeart/2005/8/layout/StepDownProcess"/>
    <dgm:cxn modelId="{45FAA2AE-67B8-4502-B56B-D8F703F1F743}" type="presParOf" srcId="{CECE89CD-240C-41C3-AA76-69D76CF90C77}" destId="{E91C2D3B-8866-4C54-9722-CF0CCE893602}" srcOrd="0" destOrd="0" presId="urn:microsoft.com/office/officeart/2005/8/layout/StepDownProcess"/>
    <dgm:cxn modelId="{BCB62B0E-62AD-42DC-B1F5-2E2D8B43DA5D}" type="presParOf" srcId="{CECE89CD-240C-41C3-AA76-69D76CF90C77}" destId="{76EA7E8D-F74D-460F-9ADE-9ED32C02C5FC}" srcOrd="1" destOrd="0" presId="urn:microsoft.com/office/officeart/2005/8/layout/StepDownProcess"/>
    <dgm:cxn modelId="{13409457-C6AF-4AAA-B160-165689ADEAEF}" type="presParOf" srcId="{CECE89CD-240C-41C3-AA76-69D76CF90C77}" destId="{F5E2B762-DE6F-4E55-BC97-3982201BC574}" srcOrd="2" destOrd="0" presId="urn:microsoft.com/office/officeart/2005/8/layout/StepDownProcess"/>
    <dgm:cxn modelId="{3DE185F9-32B2-45FE-B72C-DF26C06961C8}" type="presParOf" srcId="{03CD667E-0E60-4392-9223-403C8F48DDBC}" destId="{B3D68F87-6D09-41B3-9177-C3EAF1745740}" srcOrd="3" destOrd="0" presId="urn:microsoft.com/office/officeart/2005/8/layout/StepDownProcess"/>
    <dgm:cxn modelId="{CE25EDCE-8E9E-459D-8026-AA3ED14E2FA3}" type="presParOf" srcId="{03CD667E-0E60-4392-9223-403C8F48DDBC}" destId="{8CBF7807-1B4A-44E7-BB47-5FA5142149F3}" srcOrd="4" destOrd="0" presId="urn:microsoft.com/office/officeart/2005/8/layout/StepDownProcess"/>
    <dgm:cxn modelId="{2A6EA73B-E3E6-43DF-8A34-8922F3D62A90}" type="presParOf" srcId="{8CBF7807-1B4A-44E7-BB47-5FA5142149F3}" destId="{6F90EFFE-F74D-4E22-92EA-779A4B104BB0}" srcOrd="0" destOrd="0" presId="urn:microsoft.com/office/officeart/2005/8/layout/StepDownProcess"/>
    <dgm:cxn modelId="{CDD3ECD1-2FD2-4BB4-8E32-2C5ED828D70E}" type="presParOf" srcId="{8CBF7807-1B4A-44E7-BB47-5FA5142149F3}" destId="{26F4DF34-3377-4393-895A-31FC73E81C9B}" srcOrd="1" destOrd="0" presId="urn:microsoft.com/office/officeart/2005/8/layout/StepDownProcess"/>
    <dgm:cxn modelId="{2346BD2B-4847-4389-9F4C-DE7820A5C3A9}" type="presParOf" srcId="{8CBF7807-1B4A-44E7-BB47-5FA5142149F3}" destId="{FD6BDA6E-655E-4FD4-93CD-EE9B92470F7E}" srcOrd="2" destOrd="0" presId="urn:microsoft.com/office/officeart/2005/8/layout/StepDownProcess"/>
    <dgm:cxn modelId="{8B4B9F4E-CA77-4407-BC2C-6CE270DD1935}" type="presParOf" srcId="{03CD667E-0E60-4392-9223-403C8F48DDBC}" destId="{542C0773-1008-446F-8FEF-8A72BD89449A}" srcOrd="5" destOrd="0" presId="urn:microsoft.com/office/officeart/2005/8/layout/StepDownProcess"/>
    <dgm:cxn modelId="{B3D71F1F-5C78-4A60-81BA-90975A376320}" type="presParOf" srcId="{03CD667E-0E60-4392-9223-403C8F48DDBC}" destId="{45FA9AF6-D369-4509-822E-C32FE59E75D4}" srcOrd="6" destOrd="0" presId="urn:microsoft.com/office/officeart/2005/8/layout/StepDownProcess"/>
    <dgm:cxn modelId="{2A78C7B0-C0E4-4B6A-B075-57A26D2EB0B2}" type="presParOf" srcId="{45FA9AF6-D369-4509-822E-C32FE59E75D4}" destId="{799EAA64-C531-4276-92B9-7716E8673833}" srcOrd="0" destOrd="0" presId="urn:microsoft.com/office/officeart/2005/8/layout/StepDownProcess"/>
    <dgm:cxn modelId="{C2FEE9FB-FE2C-48DA-8144-427DF5EB271E}" type="presParOf" srcId="{45FA9AF6-D369-4509-822E-C32FE59E75D4}" destId="{EF0E52AE-DDA5-45A9-B6E9-3423109391FD}" srcOrd="1" destOrd="0" presId="urn:microsoft.com/office/officeart/2005/8/layout/StepDownProcess"/>
    <dgm:cxn modelId="{6DBB3303-C115-4C90-815D-A96DF4C24CD9}" type="presParOf" srcId="{45FA9AF6-D369-4509-822E-C32FE59E75D4}" destId="{E9AC0EB6-4F4E-4587-83CD-3FE484928102}" srcOrd="2" destOrd="0" presId="urn:microsoft.com/office/officeart/2005/8/layout/StepDownProcess"/>
    <dgm:cxn modelId="{AA82AAFF-E4AE-455E-B4AB-8E05556BDB74}" type="presParOf" srcId="{03CD667E-0E60-4392-9223-403C8F48DDBC}" destId="{321FEF26-3182-48C9-8F48-64150C02222A}" srcOrd="7" destOrd="0" presId="urn:microsoft.com/office/officeart/2005/8/layout/StepDownProcess"/>
    <dgm:cxn modelId="{1E5FA6E0-CA09-46FA-A16D-E1DD0377C071}" type="presParOf" srcId="{03CD667E-0E60-4392-9223-403C8F48DDBC}" destId="{2B5DC3F6-50DA-41D1-8761-45A04719944A}" srcOrd="8" destOrd="0" presId="urn:microsoft.com/office/officeart/2005/8/layout/StepDownProcess"/>
    <dgm:cxn modelId="{5C8E5450-AC8E-4BCB-A258-557031C83DBC}" type="presParOf" srcId="{2B5DC3F6-50DA-41D1-8761-45A04719944A}" destId="{BC7E0385-875B-45CA-A28C-02406E4C0AF9}" srcOrd="0" destOrd="0" presId="urn:microsoft.com/office/officeart/2005/8/layout/StepDownProcess"/>
    <dgm:cxn modelId="{9D90714A-1277-4F76-B0D8-FF5323BE0506}" type="presParOf" srcId="{2B5DC3F6-50DA-41D1-8761-45A04719944A}" destId="{016C6242-AB54-4AC0-B215-F058A61294A0}" srcOrd="1" destOrd="0" presId="urn:microsoft.com/office/officeart/2005/8/layout/StepDownProcess"/>
    <dgm:cxn modelId="{54649399-5EFC-4FC5-9E97-129894590EB0}" type="presParOf" srcId="{2B5DC3F6-50DA-41D1-8761-45A04719944A}" destId="{94216779-A4C1-4295-9EB8-50AFE2DA183A}" srcOrd="2" destOrd="0" presId="urn:microsoft.com/office/officeart/2005/8/layout/StepDownProcess"/>
    <dgm:cxn modelId="{9264F7A1-D51D-4BDD-A021-11EACD6A4948}" type="presParOf" srcId="{03CD667E-0E60-4392-9223-403C8F48DDBC}" destId="{56612520-079A-4FF2-8F5D-F46232D00C8B}" srcOrd="9" destOrd="0" presId="urn:microsoft.com/office/officeart/2005/8/layout/StepDownProcess"/>
    <dgm:cxn modelId="{0D6F8AF8-ED37-4559-B917-CE40595B0CC0}" type="presParOf" srcId="{03CD667E-0E60-4392-9223-403C8F48DDBC}" destId="{5922A48C-4254-4AFC-AF52-0ACC863B7399}" srcOrd="10" destOrd="0" presId="urn:microsoft.com/office/officeart/2005/8/layout/StepDownProcess"/>
    <dgm:cxn modelId="{EA55DF06-A7B6-457D-A357-301535F283AA}" type="presParOf" srcId="{5922A48C-4254-4AFC-AF52-0ACC863B7399}" destId="{D18D8BDB-7595-4AB7-9EF8-6AADED610B60}"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DFF60E-0701-46FE-B586-339F10BB936D}" type="doc">
      <dgm:prSet loTypeId="urn:microsoft.com/office/officeart/2005/8/layout/pyramid2" loCatId="list" qsTypeId="urn:microsoft.com/office/officeart/2005/8/quickstyle/simple1" qsCatId="simple" csTypeId="urn:microsoft.com/office/officeart/2005/8/colors/accent1_2" csCatId="accent1" phldr="1"/>
      <dgm:spPr/>
    </dgm:pt>
    <dgm:pt modelId="{440465EA-B033-4F72-8FC2-E35F5D68FBB1}">
      <dgm:prSet phldrT="[Text]" custT="1"/>
      <dgm:spPr/>
      <dgm:t>
        <a:bodyPr/>
        <a:lstStyle/>
        <a:p>
          <a:r>
            <a:rPr lang="en-US" sz="2000" dirty="0"/>
            <a:t>Cost of revenue</a:t>
          </a:r>
        </a:p>
        <a:p>
          <a:r>
            <a:rPr lang="en-US" sz="1400" b="0" i="0" dirty="0"/>
            <a:t>administrative overheads, cost of manufacturing, delivering a product or service to consumers, distribution and marketing costs</a:t>
          </a:r>
          <a:endParaRPr lang="en-US" sz="1400" dirty="0"/>
        </a:p>
      </dgm:t>
    </dgm:pt>
    <dgm:pt modelId="{05E78A7F-9313-4ECD-A94B-070DD3F4BE50}" type="parTrans" cxnId="{F4C81C78-E3D8-4170-BACB-6C87356769B1}">
      <dgm:prSet/>
      <dgm:spPr/>
      <dgm:t>
        <a:bodyPr/>
        <a:lstStyle/>
        <a:p>
          <a:endParaRPr lang="en-US"/>
        </a:p>
      </dgm:t>
    </dgm:pt>
    <dgm:pt modelId="{5FCBBBDF-8398-4924-9CAF-84DF52D635C5}" type="sibTrans" cxnId="{F4C81C78-E3D8-4170-BACB-6C87356769B1}">
      <dgm:prSet/>
      <dgm:spPr/>
      <dgm:t>
        <a:bodyPr/>
        <a:lstStyle/>
        <a:p>
          <a:endParaRPr lang="en-US"/>
        </a:p>
      </dgm:t>
    </dgm:pt>
    <dgm:pt modelId="{63FD74ED-4AA1-4783-BF99-C9CD557C7C18}">
      <dgm:prSet phldrT="[Text]" custT="1"/>
      <dgm:spPr/>
      <dgm:t>
        <a:bodyPr/>
        <a:lstStyle/>
        <a:p>
          <a:r>
            <a:rPr lang="en-US" sz="1800" b="0" i="0" dirty="0"/>
            <a:t>Prototyping costs</a:t>
          </a:r>
        </a:p>
        <a:p>
          <a:r>
            <a:rPr lang="en-US" sz="1400" b="0" i="0" dirty="0"/>
            <a:t>Chi </a:t>
          </a:r>
          <a:r>
            <a:rPr lang="en-US" sz="1400" b="0" i="0" dirty="0" err="1"/>
            <a:t>phí</a:t>
          </a:r>
          <a:r>
            <a:rPr lang="en-US" sz="1400" b="0" i="0" dirty="0"/>
            <a:t> </a:t>
          </a:r>
          <a:r>
            <a:rPr lang="en-US" sz="1400" b="0" i="0" dirty="0" err="1"/>
            <a:t>tạo</a:t>
          </a:r>
          <a:r>
            <a:rPr lang="en-US" sz="1400" b="0" i="0" dirty="0"/>
            <a:t> </a:t>
          </a:r>
          <a:r>
            <a:rPr lang="en-US" sz="1400" b="0" i="0" dirty="0" err="1"/>
            <a:t>mẫu</a:t>
          </a:r>
          <a:endParaRPr lang="en-US" sz="1400" dirty="0"/>
        </a:p>
      </dgm:t>
    </dgm:pt>
    <dgm:pt modelId="{47CBAC8E-F847-4F3D-923A-390BF5713257}" type="parTrans" cxnId="{844C2206-AC6A-4E1A-9423-C07775231027}">
      <dgm:prSet/>
      <dgm:spPr/>
      <dgm:t>
        <a:bodyPr/>
        <a:lstStyle/>
        <a:p>
          <a:endParaRPr lang="en-US"/>
        </a:p>
      </dgm:t>
    </dgm:pt>
    <dgm:pt modelId="{AE2A0F77-51ED-4569-8107-B67A61BB485D}" type="sibTrans" cxnId="{844C2206-AC6A-4E1A-9423-C07775231027}">
      <dgm:prSet/>
      <dgm:spPr/>
      <dgm:t>
        <a:bodyPr/>
        <a:lstStyle/>
        <a:p>
          <a:endParaRPr lang="en-US"/>
        </a:p>
      </dgm:t>
    </dgm:pt>
    <dgm:pt modelId="{2628DD10-4939-45D5-9AD4-ECED604D92A8}">
      <dgm:prSet phldrT="[Text]" custT="1"/>
      <dgm:spPr/>
      <dgm:t>
        <a:bodyPr/>
        <a:lstStyle/>
        <a:p>
          <a:r>
            <a:rPr lang="en-US" sz="2100" b="0" i="0" dirty="0"/>
            <a:t>Equipment costs</a:t>
          </a:r>
        </a:p>
        <a:p>
          <a:r>
            <a:rPr lang="en-US" sz="1400" b="0" i="0" dirty="0"/>
            <a:t>Firmware, app development tools, server rental, </a:t>
          </a:r>
          <a:endParaRPr lang="en-US" sz="1400" dirty="0"/>
        </a:p>
      </dgm:t>
    </dgm:pt>
    <dgm:pt modelId="{DC8FFFC4-54B0-4FA4-B71D-1CD463520ADD}" type="parTrans" cxnId="{BBD9F222-5591-4A6B-8F1C-308909C26151}">
      <dgm:prSet/>
      <dgm:spPr/>
      <dgm:t>
        <a:bodyPr/>
        <a:lstStyle/>
        <a:p>
          <a:endParaRPr lang="en-US"/>
        </a:p>
      </dgm:t>
    </dgm:pt>
    <dgm:pt modelId="{45AFEADA-6498-4FA3-B49F-FEE92A8E6061}" type="sibTrans" cxnId="{BBD9F222-5591-4A6B-8F1C-308909C26151}">
      <dgm:prSet/>
      <dgm:spPr/>
      <dgm:t>
        <a:bodyPr/>
        <a:lstStyle/>
        <a:p>
          <a:endParaRPr lang="en-US"/>
        </a:p>
      </dgm:t>
    </dgm:pt>
    <dgm:pt modelId="{3AC855E9-5A40-4E7A-9277-F6AA091B2CE3}" type="pres">
      <dgm:prSet presAssocID="{64DFF60E-0701-46FE-B586-339F10BB936D}" presName="compositeShape" presStyleCnt="0">
        <dgm:presLayoutVars>
          <dgm:dir/>
          <dgm:resizeHandles/>
        </dgm:presLayoutVars>
      </dgm:prSet>
      <dgm:spPr/>
    </dgm:pt>
    <dgm:pt modelId="{C503BBF4-738F-4989-A87D-5DD3F5190723}" type="pres">
      <dgm:prSet presAssocID="{64DFF60E-0701-46FE-B586-339F10BB936D}" presName="pyramid" presStyleLbl="node1" presStyleIdx="0" presStyleCnt="1"/>
      <dgm:spPr>
        <a:noFill/>
      </dgm:spPr>
    </dgm:pt>
    <dgm:pt modelId="{CC1C0E56-8FE5-4A41-8674-DA1F8FC4CC4E}" type="pres">
      <dgm:prSet presAssocID="{64DFF60E-0701-46FE-B586-339F10BB936D}" presName="theList" presStyleCnt="0"/>
      <dgm:spPr/>
    </dgm:pt>
    <dgm:pt modelId="{11A83553-0658-4651-9408-1134C716A064}" type="pres">
      <dgm:prSet presAssocID="{440465EA-B033-4F72-8FC2-E35F5D68FBB1}" presName="aNode" presStyleLbl="fgAcc1" presStyleIdx="0" presStyleCnt="3" custScaleY="138870">
        <dgm:presLayoutVars>
          <dgm:bulletEnabled val="1"/>
        </dgm:presLayoutVars>
      </dgm:prSet>
      <dgm:spPr/>
    </dgm:pt>
    <dgm:pt modelId="{AFEA1976-3456-4B7C-82A4-16A55679138C}" type="pres">
      <dgm:prSet presAssocID="{440465EA-B033-4F72-8FC2-E35F5D68FBB1}" presName="aSpace" presStyleCnt="0"/>
      <dgm:spPr/>
    </dgm:pt>
    <dgm:pt modelId="{D5D6A790-877A-41C4-A538-87C397DD8ACE}" type="pres">
      <dgm:prSet presAssocID="{63FD74ED-4AA1-4783-BF99-C9CD557C7C18}" presName="aNode" presStyleLbl="fgAcc1" presStyleIdx="1" presStyleCnt="3">
        <dgm:presLayoutVars>
          <dgm:bulletEnabled val="1"/>
        </dgm:presLayoutVars>
      </dgm:prSet>
      <dgm:spPr/>
    </dgm:pt>
    <dgm:pt modelId="{BF3DC844-448C-4EE5-83EE-14BE5D874BFD}" type="pres">
      <dgm:prSet presAssocID="{63FD74ED-4AA1-4783-BF99-C9CD557C7C18}" presName="aSpace" presStyleCnt="0"/>
      <dgm:spPr/>
    </dgm:pt>
    <dgm:pt modelId="{7AA1BFF5-2B7F-464B-8147-C89DCB8A82EF}" type="pres">
      <dgm:prSet presAssocID="{2628DD10-4939-45D5-9AD4-ECED604D92A8}" presName="aNode" presStyleLbl="fgAcc1" presStyleIdx="2" presStyleCnt="3">
        <dgm:presLayoutVars>
          <dgm:bulletEnabled val="1"/>
        </dgm:presLayoutVars>
      </dgm:prSet>
      <dgm:spPr/>
    </dgm:pt>
    <dgm:pt modelId="{194C24FC-4086-450F-AE7C-8EDC4E8E5842}" type="pres">
      <dgm:prSet presAssocID="{2628DD10-4939-45D5-9AD4-ECED604D92A8}" presName="aSpace" presStyleCnt="0"/>
      <dgm:spPr/>
    </dgm:pt>
  </dgm:ptLst>
  <dgm:cxnLst>
    <dgm:cxn modelId="{844C2206-AC6A-4E1A-9423-C07775231027}" srcId="{64DFF60E-0701-46FE-B586-339F10BB936D}" destId="{63FD74ED-4AA1-4783-BF99-C9CD557C7C18}" srcOrd="1" destOrd="0" parTransId="{47CBAC8E-F847-4F3D-923A-390BF5713257}" sibTransId="{AE2A0F77-51ED-4569-8107-B67A61BB485D}"/>
    <dgm:cxn modelId="{BBD9F222-5591-4A6B-8F1C-308909C26151}" srcId="{64DFF60E-0701-46FE-B586-339F10BB936D}" destId="{2628DD10-4939-45D5-9AD4-ECED604D92A8}" srcOrd="2" destOrd="0" parTransId="{DC8FFFC4-54B0-4FA4-B71D-1CD463520ADD}" sibTransId="{45AFEADA-6498-4FA3-B49F-FEE92A8E6061}"/>
    <dgm:cxn modelId="{A0850D2E-9202-453A-B17A-0AB5733824C5}" type="presOf" srcId="{63FD74ED-4AA1-4783-BF99-C9CD557C7C18}" destId="{D5D6A790-877A-41C4-A538-87C397DD8ACE}" srcOrd="0" destOrd="0" presId="urn:microsoft.com/office/officeart/2005/8/layout/pyramid2"/>
    <dgm:cxn modelId="{11A83A6D-3C0E-47D6-A3CB-240660572EBA}" type="presOf" srcId="{440465EA-B033-4F72-8FC2-E35F5D68FBB1}" destId="{11A83553-0658-4651-9408-1134C716A064}" srcOrd="0" destOrd="0" presId="urn:microsoft.com/office/officeart/2005/8/layout/pyramid2"/>
    <dgm:cxn modelId="{F4C81C78-E3D8-4170-BACB-6C87356769B1}" srcId="{64DFF60E-0701-46FE-B586-339F10BB936D}" destId="{440465EA-B033-4F72-8FC2-E35F5D68FBB1}" srcOrd="0" destOrd="0" parTransId="{05E78A7F-9313-4ECD-A94B-070DD3F4BE50}" sibTransId="{5FCBBBDF-8398-4924-9CAF-84DF52D635C5}"/>
    <dgm:cxn modelId="{449EB581-DAE8-49B5-9337-08B71E69CC40}" type="presOf" srcId="{2628DD10-4939-45D5-9AD4-ECED604D92A8}" destId="{7AA1BFF5-2B7F-464B-8147-C89DCB8A82EF}" srcOrd="0" destOrd="0" presId="urn:microsoft.com/office/officeart/2005/8/layout/pyramid2"/>
    <dgm:cxn modelId="{278BF0D7-E4CB-4CA3-BF64-22E046074C2C}" type="presOf" srcId="{64DFF60E-0701-46FE-B586-339F10BB936D}" destId="{3AC855E9-5A40-4E7A-9277-F6AA091B2CE3}" srcOrd="0" destOrd="0" presId="urn:microsoft.com/office/officeart/2005/8/layout/pyramid2"/>
    <dgm:cxn modelId="{562C50D9-5175-4481-9ACB-2DFCBCF15228}" type="presParOf" srcId="{3AC855E9-5A40-4E7A-9277-F6AA091B2CE3}" destId="{C503BBF4-738F-4989-A87D-5DD3F5190723}" srcOrd="0" destOrd="0" presId="urn:microsoft.com/office/officeart/2005/8/layout/pyramid2"/>
    <dgm:cxn modelId="{53E72803-3F2F-42A1-B624-107A4FDAC79A}" type="presParOf" srcId="{3AC855E9-5A40-4E7A-9277-F6AA091B2CE3}" destId="{CC1C0E56-8FE5-4A41-8674-DA1F8FC4CC4E}" srcOrd="1" destOrd="0" presId="urn:microsoft.com/office/officeart/2005/8/layout/pyramid2"/>
    <dgm:cxn modelId="{B4CAE330-819C-4823-B1E5-72C1160E5E5B}" type="presParOf" srcId="{CC1C0E56-8FE5-4A41-8674-DA1F8FC4CC4E}" destId="{11A83553-0658-4651-9408-1134C716A064}" srcOrd="0" destOrd="0" presId="urn:microsoft.com/office/officeart/2005/8/layout/pyramid2"/>
    <dgm:cxn modelId="{A8A631B3-358F-4498-844D-CA0CAC2A56C1}" type="presParOf" srcId="{CC1C0E56-8FE5-4A41-8674-DA1F8FC4CC4E}" destId="{AFEA1976-3456-4B7C-82A4-16A55679138C}" srcOrd="1" destOrd="0" presId="urn:microsoft.com/office/officeart/2005/8/layout/pyramid2"/>
    <dgm:cxn modelId="{12E9EC9B-3F63-4F5B-B5FA-6BA442C48BA6}" type="presParOf" srcId="{CC1C0E56-8FE5-4A41-8674-DA1F8FC4CC4E}" destId="{D5D6A790-877A-41C4-A538-87C397DD8ACE}" srcOrd="2" destOrd="0" presId="urn:microsoft.com/office/officeart/2005/8/layout/pyramid2"/>
    <dgm:cxn modelId="{E8EBEF73-7766-460B-9445-9A08914A5899}" type="presParOf" srcId="{CC1C0E56-8FE5-4A41-8674-DA1F8FC4CC4E}" destId="{BF3DC844-448C-4EE5-83EE-14BE5D874BFD}" srcOrd="3" destOrd="0" presId="urn:microsoft.com/office/officeart/2005/8/layout/pyramid2"/>
    <dgm:cxn modelId="{017D6092-A920-4C05-A2E2-0794E2EBD73A}" type="presParOf" srcId="{CC1C0E56-8FE5-4A41-8674-DA1F8FC4CC4E}" destId="{7AA1BFF5-2B7F-464B-8147-C89DCB8A82EF}" srcOrd="4" destOrd="0" presId="urn:microsoft.com/office/officeart/2005/8/layout/pyramid2"/>
    <dgm:cxn modelId="{2B940B04-4D12-4894-9B4B-9C08DBE3B58C}" type="presParOf" srcId="{CC1C0E56-8FE5-4A41-8674-DA1F8FC4CC4E}" destId="{194C24FC-4086-450F-AE7C-8EDC4E8E584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DFF60E-0701-46FE-B586-339F10BB936D}" type="doc">
      <dgm:prSet loTypeId="urn:microsoft.com/office/officeart/2005/8/layout/pyramid2" loCatId="list" qsTypeId="urn:microsoft.com/office/officeart/2005/8/quickstyle/simple1" qsCatId="simple" csTypeId="urn:microsoft.com/office/officeart/2005/8/colors/accent1_2" csCatId="accent1" phldr="1"/>
      <dgm:spPr/>
    </dgm:pt>
    <dgm:pt modelId="{440465EA-B033-4F72-8FC2-E35F5D68FBB1}">
      <dgm:prSet phldrT="[Text]" custT="1"/>
      <dgm:spPr/>
      <dgm:t>
        <a:bodyPr/>
        <a:lstStyle/>
        <a:p>
          <a:r>
            <a:rPr lang="en-US" sz="2000" b="0" i="0" dirty="0"/>
            <a:t>Labor costs</a:t>
          </a:r>
        </a:p>
      </dgm:t>
    </dgm:pt>
    <dgm:pt modelId="{05E78A7F-9313-4ECD-A94B-070DD3F4BE50}" type="parTrans" cxnId="{F4C81C78-E3D8-4170-BACB-6C87356769B1}">
      <dgm:prSet/>
      <dgm:spPr/>
      <dgm:t>
        <a:bodyPr/>
        <a:lstStyle/>
        <a:p>
          <a:endParaRPr lang="en-US"/>
        </a:p>
      </dgm:t>
    </dgm:pt>
    <dgm:pt modelId="{5FCBBBDF-8398-4924-9CAF-84DF52D635C5}" type="sibTrans" cxnId="{F4C81C78-E3D8-4170-BACB-6C87356769B1}">
      <dgm:prSet/>
      <dgm:spPr/>
      <dgm:t>
        <a:bodyPr/>
        <a:lstStyle/>
        <a:p>
          <a:endParaRPr lang="en-US"/>
        </a:p>
      </dgm:t>
    </dgm:pt>
    <dgm:pt modelId="{63FD74ED-4AA1-4783-BF99-C9CD557C7C18}">
      <dgm:prSet phldrT="[Text]" custT="1"/>
      <dgm:spPr/>
      <dgm:t>
        <a:bodyPr/>
        <a:lstStyle/>
        <a:p>
          <a:r>
            <a:rPr lang="en-US" sz="1800" b="0" i="0" dirty="0"/>
            <a:t>Advertising &amp; marketing costs</a:t>
          </a:r>
        </a:p>
      </dgm:t>
    </dgm:pt>
    <dgm:pt modelId="{47CBAC8E-F847-4F3D-923A-390BF5713257}" type="parTrans" cxnId="{844C2206-AC6A-4E1A-9423-C07775231027}">
      <dgm:prSet/>
      <dgm:spPr/>
      <dgm:t>
        <a:bodyPr/>
        <a:lstStyle/>
        <a:p>
          <a:endParaRPr lang="en-US"/>
        </a:p>
      </dgm:t>
    </dgm:pt>
    <dgm:pt modelId="{AE2A0F77-51ED-4569-8107-B67A61BB485D}" type="sibTrans" cxnId="{844C2206-AC6A-4E1A-9423-C07775231027}">
      <dgm:prSet/>
      <dgm:spPr/>
      <dgm:t>
        <a:bodyPr/>
        <a:lstStyle/>
        <a:p>
          <a:endParaRPr lang="en-US"/>
        </a:p>
      </dgm:t>
    </dgm:pt>
    <dgm:pt modelId="{3AC855E9-5A40-4E7A-9277-F6AA091B2CE3}" type="pres">
      <dgm:prSet presAssocID="{64DFF60E-0701-46FE-B586-339F10BB936D}" presName="compositeShape" presStyleCnt="0">
        <dgm:presLayoutVars>
          <dgm:dir/>
          <dgm:resizeHandles/>
        </dgm:presLayoutVars>
      </dgm:prSet>
      <dgm:spPr/>
    </dgm:pt>
    <dgm:pt modelId="{C503BBF4-738F-4989-A87D-5DD3F5190723}" type="pres">
      <dgm:prSet presAssocID="{64DFF60E-0701-46FE-B586-339F10BB936D}" presName="pyramid" presStyleLbl="node1" presStyleIdx="0" presStyleCnt="1"/>
      <dgm:spPr>
        <a:noFill/>
      </dgm:spPr>
    </dgm:pt>
    <dgm:pt modelId="{CC1C0E56-8FE5-4A41-8674-DA1F8FC4CC4E}" type="pres">
      <dgm:prSet presAssocID="{64DFF60E-0701-46FE-B586-339F10BB936D}" presName="theList" presStyleCnt="0"/>
      <dgm:spPr/>
    </dgm:pt>
    <dgm:pt modelId="{11A83553-0658-4651-9408-1134C716A064}" type="pres">
      <dgm:prSet presAssocID="{440465EA-B033-4F72-8FC2-E35F5D68FBB1}" presName="aNode" presStyleLbl="fgAcc1" presStyleIdx="0" presStyleCnt="2" custScaleY="138870" custLinFactNeighborX="1232" custLinFactNeighborY="-14090">
        <dgm:presLayoutVars>
          <dgm:bulletEnabled val="1"/>
        </dgm:presLayoutVars>
      </dgm:prSet>
      <dgm:spPr/>
    </dgm:pt>
    <dgm:pt modelId="{AFEA1976-3456-4B7C-82A4-16A55679138C}" type="pres">
      <dgm:prSet presAssocID="{440465EA-B033-4F72-8FC2-E35F5D68FBB1}" presName="aSpace" presStyleCnt="0"/>
      <dgm:spPr/>
    </dgm:pt>
    <dgm:pt modelId="{D5D6A790-877A-41C4-A538-87C397DD8ACE}" type="pres">
      <dgm:prSet presAssocID="{63FD74ED-4AA1-4783-BF99-C9CD557C7C18}" presName="aNode" presStyleLbl="fgAcc1" presStyleIdx="1" presStyleCnt="2">
        <dgm:presLayoutVars>
          <dgm:bulletEnabled val="1"/>
        </dgm:presLayoutVars>
      </dgm:prSet>
      <dgm:spPr/>
    </dgm:pt>
    <dgm:pt modelId="{BF3DC844-448C-4EE5-83EE-14BE5D874BFD}" type="pres">
      <dgm:prSet presAssocID="{63FD74ED-4AA1-4783-BF99-C9CD557C7C18}" presName="aSpace" presStyleCnt="0"/>
      <dgm:spPr/>
    </dgm:pt>
  </dgm:ptLst>
  <dgm:cxnLst>
    <dgm:cxn modelId="{844C2206-AC6A-4E1A-9423-C07775231027}" srcId="{64DFF60E-0701-46FE-B586-339F10BB936D}" destId="{63FD74ED-4AA1-4783-BF99-C9CD557C7C18}" srcOrd="1" destOrd="0" parTransId="{47CBAC8E-F847-4F3D-923A-390BF5713257}" sibTransId="{AE2A0F77-51ED-4569-8107-B67A61BB485D}"/>
    <dgm:cxn modelId="{A0850D2E-9202-453A-B17A-0AB5733824C5}" type="presOf" srcId="{63FD74ED-4AA1-4783-BF99-C9CD557C7C18}" destId="{D5D6A790-877A-41C4-A538-87C397DD8ACE}" srcOrd="0" destOrd="0" presId="urn:microsoft.com/office/officeart/2005/8/layout/pyramid2"/>
    <dgm:cxn modelId="{11A83A6D-3C0E-47D6-A3CB-240660572EBA}" type="presOf" srcId="{440465EA-B033-4F72-8FC2-E35F5D68FBB1}" destId="{11A83553-0658-4651-9408-1134C716A064}" srcOrd="0" destOrd="0" presId="urn:microsoft.com/office/officeart/2005/8/layout/pyramid2"/>
    <dgm:cxn modelId="{F4C81C78-E3D8-4170-BACB-6C87356769B1}" srcId="{64DFF60E-0701-46FE-B586-339F10BB936D}" destId="{440465EA-B033-4F72-8FC2-E35F5D68FBB1}" srcOrd="0" destOrd="0" parTransId="{05E78A7F-9313-4ECD-A94B-070DD3F4BE50}" sibTransId="{5FCBBBDF-8398-4924-9CAF-84DF52D635C5}"/>
    <dgm:cxn modelId="{278BF0D7-E4CB-4CA3-BF64-22E046074C2C}" type="presOf" srcId="{64DFF60E-0701-46FE-B586-339F10BB936D}" destId="{3AC855E9-5A40-4E7A-9277-F6AA091B2CE3}" srcOrd="0" destOrd="0" presId="urn:microsoft.com/office/officeart/2005/8/layout/pyramid2"/>
    <dgm:cxn modelId="{562C50D9-5175-4481-9ACB-2DFCBCF15228}" type="presParOf" srcId="{3AC855E9-5A40-4E7A-9277-F6AA091B2CE3}" destId="{C503BBF4-738F-4989-A87D-5DD3F5190723}" srcOrd="0" destOrd="0" presId="urn:microsoft.com/office/officeart/2005/8/layout/pyramid2"/>
    <dgm:cxn modelId="{53E72803-3F2F-42A1-B624-107A4FDAC79A}" type="presParOf" srcId="{3AC855E9-5A40-4E7A-9277-F6AA091B2CE3}" destId="{CC1C0E56-8FE5-4A41-8674-DA1F8FC4CC4E}" srcOrd="1" destOrd="0" presId="urn:microsoft.com/office/officeart/2005/8/layout/pyramid2"/>
    <dgm:cxn modelId="{B4CAE330-819C-4823-B1E5-72C1160E5E5B}" type="presParOf" srcId="{CC1C0E56-8FE5-4A41-8674-DA1F8FC4CC4E}" destId="{11A83553-0658-4651-9408-1134C716A064}" srcOrd="0" destOrd="0" presId="urn:microsoft.com/office/officeart/2005/8/layout/pyramid2"/>
    <dgm:cxn modelId="{A8A631B3-358F-4498-844D-CA0CAC2A56C1}" type="presParOf" srcId="{CC1C0E56-8FE5-4A41-8674-DA1F8FC4CC4E}" destId="{AFEA1976-3456-4B7C-82A4-16A55679138C}" srcOrd="1" destOrd="0" presId="urn:microsoft.com/office/officeart/2005/8/layout/pyramid2"/>
    <dgm:cxn modelId="{12E9EC9B-3F63-4F5B-B5FA-6BA442C48BA6}" type="presParOf" srcId="{CC1C0E56-8FE5-4A41-8674-DA1F8FC4CC4E}" destId="{D5D6A790-877A-41C4-A538-87C397DD8ACE}" srcOrd="2" destOrd="0" presId="urn:microsoft.com/office/officeart/2005/8/layout/pyramid2"/>
    <dgm:cxn modelId="{E8EBEF73-7766-460B-9445-9A08914A5899}" type="presParOf" srcId="{CC1C0E56-8FE5-4A41-8674-DA1F8FC4CC4E}" destId="{BF3DC844-448C-4EE5-83EE-14BE5D874BFD}" srcOrd="3"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D2852-12BA-4496-ADB1-F84F2AC20374}">
      <dsp:nvSpPr>
        <dsp:cNvPr id="0" name=""/>
        <dsp:cNvSpPr/>
      </dsp:nvSpPr>
      <dsp:spPr>
        <a:xfrm>
          <a:off x="2806005" y="1804"/>
          <a:ext cx="2515989" cy="984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Revenue Model</a:t>
          </a:r>
        </a:p>
      </dsp:txBody>
      <dsp:txXfrm>
        <a:off x="2834833" y="30632"/>
        <a:ext cx="2458333" cy="926594"/>
      </dsp:txXfrm>
    </dsp:sp>
    <dsp:sp modelId="{3EC2E270-FFA9-421E-A4C6-EEDCF10D0886}">
      <dsp:nvSpPr>
        <dsp:cNvPr id="0" name=""/>
        <dsp:cNvSpPr/>
      </dsp:nvSpPr>
      <dsp:spPr>
        <a:xfrm rot="5400000">
          <a:off x="3879137" y="1011081"/>
          <a:ext cx="369724" cy="442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931126" y="1047675"/>
        <a:ext cx="265748" cy="258807"/>
      </dsp:txXfrm>
    </dsp:sp>
    <dsp:sp modelId="{343A754C-CF7B-4ED3-9F2A-2468FAD2A385}">
      <dsp:nvSpPr>
        <dsp:cNvPr id="0" name=""/>
        <dsp:cNvSpPr/>
      </dsp:nvSpPr>
      <dsp:spPr>
        <a:xfrm>
          <a:off x="2806005" y="1479020"/>
          <a:ext cx="2515989" cy="984250"/>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What does a revenue model </a:t>
          </a:r>
          <a:r>
            <a:rPr lang="en-US" sz="1800" b="1" kern="1200" dirty="0" err="1">
              <a:solidFill>
                <a:schemeClr val="tx1"/>
              </a:solidFill>
            </a:rPr>
            <a:t>indentify</a:t>
          </a:r>
          <a:r>
            <a:rPr lang="en-US" sz="1800" b="1" kern="1200" dirty="0">
              <a:solidFill>
                <a:schemeClr val="tx1"/>
              </a:solidFill>
            </a:rPr>
            <a:t> ?</a:t>
          </a:r>
        </a:p>
      </dsp:txBody>
      <dsp:txXfrm>
        <a:off x="2834833" y="1507848"/>
        <a:ext cx="2458333" cy="926594"/>
      </dsp:txXfrm>
    </dsp:sp>
    <dsp:sp modelId="{DE93F4F0-36C1-4F66-90CC-B15EA3B71008}">
      <dsp:nvSpPr>
        <dsp:cNvPr id="0" name=""/>
        <dsp:cNvSpPr/>
      </dsp:nvSpPr>
      <dsp:spPr>
        <a:xfrm rot="5400000">
          <a:off x="3879453" y="2487877"/>
          <a:ext cx="369093" cy="442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931126" y="2524786"/>
        <a:ext cx="265748" cy="258365"/>
      </dsp:txXfrm>
    </dsp:sp>
    <dsp:sp modelId="{C8B4FD03-168F-4FC5-BBED-48365B45093F}">
      <dsp:nvSpPr>
        <dsp:cNvPr id="0" name=""/>
        <dsp:cNvSpPr/>
      </dsp:nvSpPr>
      <dsp:spPr>
        <a:xfrm>
          <a:off x="2806005" y="2955396"/>
          <a:ext cx="2515989" cy="984250"/>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What is the structure of the revenue model ?</a:t>
          </a:r>
        </a:p>
      </dsp:txBody>
      <dsp:txXfrm>
        <a:off x="2834833" y="2984224"/>
        <a:ext cx="2458333" cy="926594"/>
      </dsp:txXfrm>
    </dsp:sp>
    <dsp:sp modelId="{A4A7ED18-82AB-4E99-8311-25EBE1228BC8}">
      <dsp:nvSpPr>
        <dsp:cNvPr id="0" name=""/>
        <dsp:cNvSpPr/>
      </dsp:nvSpPr>
      <dsp:spPr>
        <a:xfrm rot="5400000">
          <a:off x="3879453" y="3964252"/>
          <a:ext cx="369093" cy="442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931126" y="4001161"/>
        <a:ext cx="265748" cy="258365"/>
      </dsp:txXfrm>
    </dsp:sp>
    <dsp:sp modelId="{4BD1072B-310A-41FE-A94A-A04ADDA98956}">
      <dsp:nvSpPr>
        <dsp:cNvPr id="0" name=""/>
        <dsp:cNvSpPr/>
      </dsp:nvSpPr>
      <dsp:spPr>
        <a:xfrm>
          <a:off x="2806005" y="4431771"/>
          <a:ext cx="2515989" cy="984250"/>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Revenue planning</a:t>
          </a:r>
        </a:p>
      </dsp:txBody>
      <dsp:txXfrm>
        <a:off x="2834833" y="4460599"/>
        <a:ext cx="2458333" cy="9265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34BFE-890C-4C72-9A38-428E509B178D}">
      <dsp:nvSpPr>
        <dsp:cNvPr id="0" name=""/>
        <dsp:cNvSpPr/>
      </dsp:nvSpPr>
      <dsp:spPr>
        <a:xfrm>
          <a:off x="0" y="0"/>
          <a:ext cx="7325468" cy="845029"/>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a:solidFill>
                <a:srgbClr val="202124"/>
              </a:solidFill>
              <a:effectLst/>
              <a:latin typeface="Google Sans"/>
            </a:rPr>
            <a:t>1.Define your value proposition</a:t>
          </a:r>
          <a:endParaRPr lang="en-US" sz="2000" b="1" kern="1200" dirty="0"/>
        </a:p>
      </dsp:txBody>
      <dsp:txXfrm>
        <a:off x="24750" y="24750"/>
        <a:ext cx="6342209" cy="795529"/>
      </dsp:txXfrm>
    </dsp:sp>
    <dsp:sp modelId="{263B53C5-688E-46BA-8322-9A0DC21DE4CF}">
      <dsp:nvSpPr>
        <dsp:cNvPr id="0" name=""/>
        <dsp:cNvSpPr/>
      </dsp:nvSpPr>
      <dsp:spPr>
        <a:xfrm>
          <a:off x="613507" y="998671"/>
          <a:ext cx="7325468" cy="845029"/>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a:solidFill>
                <a:srgbClr val="202124"/>
              </a:solidFill>
              <a:effectLst/>
              <a:latin typeface="Google Sans"/>
            </a:rPr>
            <a:t>2.Map out your product strategy by describing what the product is and what value it brings to the customer. </a:t>
          </a:r>
          <a:endParaRPr lang="en-US" sz="2000" b="1" kern="1200" dirty="0"/>
        </a:p>
      </dsp:txBody>
      <dsp:txXfrm>
        <a:off x="638257" y="1023421"/>
        <a:ext cx="6113190" cy="795529"/>
      </dsp:txXfrm>
    </dsp:sp>
    <dsp:sp modelId="{F6CD49A3-732B-4CEB-9578-02A03E12BFF5}">
      <dsp:nvSpPr>
        <dsp:cNvPr id="0" name=""/>
        <dsp:cNvSpPr/>
      </dsp:nvSpPr>
      <dsp:spPr>
        <a:xfrm>
          <a:off x="1217859" y="1997343"/>
          <a:ext cx="7325468" cy="845029"/>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mj-lt"/>
            <a:buNone/>
          </a:pPr>
          <a:r>
            <a:rPr lang="en-US" sz="2000" b="1" i="0" kern="1200" dirty="0">
              <a:solidFill>
                <a:srgbClr val="202124"/>
              </a:solidFill>
              <a:effectLst/>
              <a:latin typeface="Google Sans"/>
            </a:rPr>
            <a:t>3.Explore the market state and customer groups. ...</a:t>
          </a:r>
          <a:endParaRPr lang="en-US" sz="2000" b="1" kern="1200" dirty="0"/>
        </a:p>
      </dsp:txBody>
      <dsp:txXfrm>
        <a:off x="1242609" y="2022093"/>
        <a:ext cx="6122347" cy="795529"/>
      </dsp:txXfrm>
    </dsp:sp>
    <dsp:sp modelId="{2DC7F7AD-2D98-449F-BAEB-48C14E1FC439}">
      <dsp:nvSpPr>
        <dsp:cNvPr id="0" name=""/>
        <dsp:cNvSpPr/>
      </dsp:nvSpPr>
      <dsp:spPr>
        <a:xfrm>
          <a:off x="1831367" y="2996015"/>
          <a:ext cx="7325468" cy="845029"/>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mj-lt"/>
            <a:buNone/>
          </a:pPr>
          <a:r>
            <a:rPr lang="en-US" sz="2000" b="1" i="0" kern="1200" dirty="0">
              <a:solidFill>
                <a:srgbClr val="202124"/>
              </a:solidFill>
              <a:effectLst/>
              <a:latin typeface="Google Sans"/>
            </a:rPr>
            <a:t>4.Analyze competitors and their products.</a:t>
          </a:r>
        </a:p>
      </dsp:txBody>
      <dsp:txXfrm>
        <a:off x="1856117" y="3020765"/>
        <a:ext cx="6113190" cy="795529"/>
      </dsp:txXfrm>
    </dsp:sp>
    <dsp:sp modelId="{68A1B4E7-8A23-4E3B-892D-D13AACFFE781}">
      <dsp:nvSpPr>
        <dsp:cNvPr id="0" name=""/>
        <dsp:cNvSpPr/>
      </dsp:nvSpPr>
      <dsp:spPr>
        <a:xfrm>
          <a:off x="6776198" y="647216"/>
          <a:ext cx="549269" cy="549269"/>
        </a:xfrm>
        <a:prstGeom prst="downArrow">
          <a:avLst>
            <a:gd name="adj1" fmla="val 55000"/>
            <a:gd name="adj2" fmla="val 45000"/>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solidFill>
              <a:schemeClr val="tx1"/>
            </a:solidFill>
          </a:endParaRPr>
        </a:p>
      </dsp:txBody>
      <dsp:txXfrm>
        <a:off x="6899784" y="647216"/>
        <a:ext cx="302097" cy="413325"/>
      </dsp:txXfrm>
    </dsp:sp>
    <dsp:sp modelId="{E49B1FB3-4928-4067-8E6B-FBF545FFD95B}">
      <dsp:nvSpPr>
        <dsp:cNvPr id="0" name=""/>
        <dsp:cNvSpPr/>
      </dsp:nvSpPr>
      <dsp:spPr>
        <a:xfrm>
          <a:off x="7389706" y="1645887"/>
          <a:ext cx="549269" cy="549269"/>
        </a:xfrm>
        <a:prstGeom prst="downArrow">
          <a:avLst>
            <a:gd name="adj1" fmla="val 55000"/>
            <a:gd name="adj2" fmla="val 45000"/>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513292" y="1645887"/>
        <a:ext cx="302097" cy="413325"/>
      </dsp:txXfrm>
    </dsp:sp>
    <dsp:sp modelId="{5F9AD62B-4B61-4A6F-BF54-B9F182DAF1C4}">
      <dsp:nvSpPr>
        <dsp:cNvPr id="0" name=""/>
        <dsp:cNvSpPr/>
      </dsp:nvSpPr>
      <dsp:spPr>
        <a:xfrm>
          <a:off x="7994057" y="2644559"/>
          <a:ext cx="549269" cy="549269"/>
        </a:xfrm>
        <a:prstGeom prst="downArrow">
          <a:avLst>
            <a:gd name="adj1" fmla="val 55000"/>
            <a:gd name="adj2" fmla="val 45000"/>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117643" y="2644559"/>
        <a:ext cx="302097" cy="413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7DCDA-0884-46B6-BB0A-E7F9A1B46E29}">
      <dsp:nvSpPr>
        <dsp:cNvPr id="0" name=""/>
        <dsp:cNvSpPr/>
      </dsp:nvSpPr>
      <dsp:spPr>
        <a:xfrm>
          <a:off x="90310" y="0"/>
          <a:ext cx="5418667" cy="5418667"/>
        </a:xfrm>
        <a:prstGeom prst="triangl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081300-C5DD-4FC0-BDB1-13065CE3C4B5}">
      <dsp:nvSpPr>
        <dsp:cNvPr id="0" name=""/>
        <dsp:cNvSpPr/>
      </dsp:nvSpPr>
      <dsp:spPr>
        <a:xfrm>
          <a:off x="2799644" y="544777"/>
          <a:ext cx="3522133" cy="12827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t>#1 – </a:t>
          </a:r>
          <a:r>
            <a:rPr lang="en-US" sz="1400" b="1" kern="1200" dirty="0"/>
            <a:t>Transaction – based revenue model</a:t>
          </a:r>
        </a:p>
        <a:p>
          <a:pPr marL="0" lvl="0" indent="0" algn="ctr" defTabSz="622300">
            <a:lnSpc>
              <a:spcPct val="90000"/>
            </a:lnSpc>
            <a:spcBef>
              <a:spcPct val="0"/>
            </a:spcBef>
            <a:spcAft>
              <a:spcPct val="35000"/>
            </a:spcAft>
            <a:buNone/>
          </a:pPr>
          <a:r>
            <a:rPr lang="en-US" sz="1400" kern="1200" dirty="0" err="1"/>
            <a:t>Mô</a:t>
          </a:r>
          <a:r>
            <a:rPr lang="en-US" sz="1400" kern="1200" dirty="0"/>
            <a:t> </a:t>
          </a:r>
          <a:r>
            <a:rPr lang="en-US" sz="1400" kern="1200" dirty="0" err="1"/>
            <a:t>hình</a:t>
          </a:r>
          <a:r>
            <a:rPr lang="en-US" sz="1400" kern="1200" dirty="0"/>
            <a:t> </a:t>
          </a:r>
          <a:r>
            <a:rPr lang="en-US" sz="1400" kern="1200" dirty="0" err="1"/>
            <a:t>doanh</a:t>
          </a:r>
          <a:r>
            <a:rPr lang="en-US" sz="1400" kern="1200" dirty="0"/>
            <a:t> thu </a:t>
          </a:r>
          <a:r>
            <a:rPr lang="en-US" sz="1400" kern="1200" dirty="0" err="1"/>
            <a:t>dựa</a:t>
          </a:r>
          <a:r>
            <a:rPr lang="en-US" sz="1400" kern="1200" dirty="0"/>
            <a:t> </a:t>
          </a:r>
          <a:r>
            <a:rPr lang="en-US" sz="1400" kern="1200" dirty="0" err="1"/>
            <a:t>trên</a:t>
          </a:r>
          <a:r>
            <a:rPr lang="en-US" sz="1400" kern="1200" dirty="0"/>
            <a:t> </a:t>
          </a:r>
          <a:r>
            <a:rPr lang="en-US" sz="1400" kern="1200" dirty="0" err="1"/>
            <a:t>giao</a:t>
          </a:r>
          <a:r>
            <a:rPr lang="en-US" sz="1400" kern="1200" dirty="0"/>
            <a:t> </a:t>
          </a:r>
          <a:r>
            <a:rPr lang="en-US" sz="1400" kern="1200" dirty="0" err="1"/>
            <a:t>dịch</a:t>
          </a:r>
          <a:endParaRPr lang="en-US" sz="1400" kern="1200" dirty="0"/>
        </a:p>
      </dsp:txBody>
      <dsp:txXfrm>
        <a:off x="2862260" y="607393"/>
        <a:ext cx="3396901" cy="1157468"/>
      </dsp:txXfrm>
    </dsp:sp>
    <dsp:sp modelId="{F29C6453-050B-46E0-843E-F0881EDA2B65}">
      <dsp:nvSpPr>
        <dsp:cNvPr id="0" name=""/>
        <dsp:cNvSpPr/>
      </dsp:nvSpPr>
      <dsp:spPr>
        <a:xfrm>
          <a:off x="2799644" y="1987814"/>
          <a:ext cx="3522133" cy="12827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t>#2- </a:t>
          </a:r>
          <a:r>
            <a:rPr lang="en-US" sz="1400" b="1" kern="1200" dirty="0"/>
            <a:t>Advertisement – based revenue model</a:t>
          </a:r>
        </a:p>
        <a:p>
          <a:pPr marL="0" lvl="0" indent="0" algn="ctr" defTabSz="622300">
            <a:lnSpc>
              <a:spcPct val="90000"/>
            </a:lnSpc>
            <a:spcBef>
              <a:spcPct val="0"/>
            </a:spcBef>
            <a:spcAft>
              <a:spcPct val="35000"/>
            </a:spcAft>
            <a:buNone/>
          </a:pPr>
          <a:r>
            <a:rPr lang="en-US" sz="1400" b="1" kern="1200" dirty="0" err="1"/>
            <a:t>Mô</a:t>
          </a:r>
          <a:r>
            <a:rPr lang="en-US" sz="1400" b="1" kern="1200" dirty="0"/>
            <a:t> </a:t>
          </a:r>
          <a:r>
            <a:rPr lang="en-US" sz="1400" b="1" kern="1200" dirty="0" err="1"/>
            <a:t>hình</a:t>
          </a:r>
          <a:r>
            <a:rPr lang="en-US" sz="1400" b="1" kern="1200" dirty="0"/>
            <a:t> </a:t>
          </a:r>
          <a:r>
            <a:rPr lang="en-US" sz="1400" b="1" kern="1200" dirty="0" err="1"/>
            <a:t>doanh</a:t>
          </a:r>
          <a:r>
            <a:rPr lang="en-US" sz="1400" b="1" kern="1200" dirty="0"/>
            <a:t> thu </a:t>
          </a:r>
          <a:r>
            <a:rPr lang="en-US" sz="1400" b="1" kern="1200" dirty="0" err="1"/>
            <a:t>dựa</a:t>
          </a:r>
          <a:r>
            <a:rPr lang="en-US" sz="1400" b="1" kern="1200" dirty="0"/>
            <a:t> </a:t>
          </a:r>
          <a:r>
            <a:rPr lang="en-US" sz="1400" b="1" kern="1200" dirty="0" err="1"/>
            <a:t>trên</a:t>
          </a:r>
          <a:r>
            <a:rPr lang="en-US" sz="1400" b="1" kern="1200" dirty="0"/>
            <a:t> </a:t>
          </a:r>
          <a:r>
            <a:rPr lang="en-US" sz="1400" b="1" kern="1200" dirty="0" err="1"/>
            <a:t>quảng</a:t>
          </a:r>
          <a:r>
            <a:rPr lang="en-US" sz="1400" b="1" kern="1200" dirty="0"/>
            <a:t> </a:t>
          </a:r>
          <a:r>
            <a:rPr lang="en-US" sz="1400" b="1" kern="1200" dirty="0" err="1"/>
            <a:t>cáo</a:t>
          </a:r>
          <a:endParaRPr lang="en-US" sz="1400" kern="1200" dirty="0"/>
        </a:p>
      </dsp:txBody>
      <dsp:txXfrm>
        <a:off x="2862260" y="2050430"/>
        <a:ext cx="3396901" cy="1157468"/>
      </dsp:txXfrm>
    </dsp:sp>
    <dsp:sp modelId="{EA584B71-D0DF-4A3C-B6B9-F7052E2F603E}">
      <dsp:nvSpPr>
        <dsp:cNvPr id="0" name=""/>
        <dsp:cNvSpPr/>
      </dsp:nvSpPr>
      <dsp:spPr>
        <a:xfrm>
          <a:off x="2799644" y="3430852"/>
          <a:ext cx="3522133" cy="12827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t>#3- Commission – based revenue models</a:t>
          </a:r>
        </a:p>
        <a:p>
          <a:pPr marL="0" lvl="0" indent="0" algn="ctr" defTabSz="622300">
            <a:lnSpc>
              <a:spcPct val="90000"/>
            </a:lnSpc>
            <a:spcBef>
              <a:spcPct val="0"/>
            </a:spcBef>
            <a:spcAft>
              <a:spcPct val="35000"/>
            </a:spcAft>
            <a:buNone/>
          </a:pPr>
          <a:r>
            <a:rPr lang="en-US" sz="1400" b="1" i="0" kern="1200" dirty="0" err="1"/>
            <a:t>Mô</a:t>
          </a:r>
          <a:r>
            <a:rPr lang="en-US" sz="1400" b="1" i="0" kern="1200" dirty="0"/>
            <a:t> </a:t>
          </a:r>
          <a:r>
            <a:rPr lang="en-US" sz="1400" b="1" i="0" kern="1200" dirty="0" err="1"/>
            <a:t>hình</a:t>
          </a:r>
          <a:r>
            <a:rPr lang="en-US" sz="1400" b="1" i="0" kern="1200" dirty="0"/>
            <a:t> </a:t>
          </a:r>
          <a:r>
            <a:rPr lang="en-US" sz="1400" b="1" i="0" kern="1200" dirty="0" err="1"/>
            <a:t>doanh</a:t>
          </a:r>
          <a:r>
            <a:rPr lang="en-US" sz="1400" b="1" i="0" kern="1200" dirty="0"/>
            <a:t> thu </a:t>
          </a:r>
          <a:r>
            <a:rPr lang="en-US" sz="1400" b="1" i="0" kern="1200" dirty="0" err="1"/>
            <a:t>dựa</a:t>
          </a:r>
          <a:r>
            <a:rPr lang="en-US" sz="1400" b="1" i="0" kern="1200" dirty="0"/>
            <a:t> </a:t>
          </a:r>
          <a:r>
            <a:rPr lang="en-US" sz="1400" b="1" i="0" kern="1200" dirty="0" err="1"/>
            <a:t>trên</a:t>
          </a:r>
          <a:r>
            <a:rPr lang="en-US" sz="1400" b="1" i="0" kern="1200" dirty="0"/>
            <a:t> hoa </a:t>
          </a:r>
          <a:r>
            <a:rPr lang="en-US" sz="1400" b="1" i="0" kern="1200" dirty="0" err="1"/>
            <a:t>hồng</a:t>
          </a:r>
          <a:endParaRPr lang="en-US" sz="1400" kern="1200" dirty="0"/>
        </a:p>
      </dsp:txBody>
      <dsp:txXfrm>
        <a:off x="2862260" y="3493468"/>
        <a:ext cx="3396901" cy="1157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7DCDA-0884-46B6-BB0A-E7F9A1B46E29}">
      <dsp:nvSpPr>
        <dsp:cNvPr id="0" name=""/>
        <dsp:cNvSpPr/>
      </dsp:nvSpPr>
      <dsp:spPr>
        <a:xfrm>
          <a:off x="90310" y="0"/>
          <a:ext cx="5418667" cy="5418667"/>
        </a:xfrm>
        <a:prstGeom prst="triangl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E0AC3E-C46A-4D72-A185-282473739CE9}">
      <dsp:nvSpPr>
        <dsp:cNvPr id="0" name=""/>
        <dsp:cNvSpPr/>
      </dsp:nvSpPr>
      <dsp:spPr>
        <a:xfrm>
          <a:off x="2799644" y="542395"/>
          <a:ext cx="3522133" cy="96308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#4-</a:t>
          </a:r>
          <a:r>
            <a:rPr lang="en-US" sz="1600" b="0" kern="1200" dirty="0"/>
            <a:t>Markup revenue model</a:t>
          </a:r>
        </a:p>
        <a:p>
          <a:pPr marL="0" lvl="0" indent="0" algn="ctr" defTabSz="711200">
            <a:lnSpc>
              <a:spcPct val="90000"/>
            </a:lnSpc>
            <a:spcBef>
              <a:spcPct val="0"/>
            </a:spcBef>
            <a:spcAft>
              <a:spcPct val="35000"/>
            </a:spcAft>
            <a:buNone/>
          </a:pPr>
          <a:r>
            <a:rPr lang="en-US" sz="1600" b="0" i="0" kern="1200" dirty="0" err="1"/>
            <a:t>Mô</a:t>
          </a:r>
          <a:r>
            <a:rPr lang="en-US" sz="1600" b="0" i="0" kern="1200" dirty="0"/>
            <a:t> </a:t>
          </a:r>
          <a:r>
            <a:rPr lang="en-US" sz="1600" b="0" i="0" kern="1200" dirty="0" err="1"/>
            <a:t>hình</a:t>
          </a:r>
          <a:r>
            <a:rPr lang="en-US" sz="1600" b="0" i="0" kern="1200" dirty="0"/>
            <a:t> </a:t>
          </a:r>
          <a:r>
            <a:rPr lang="en-US" sz="1600" b="0" i="0" kern="1200" dirty="0" err="1"/>
            <a:t>doanh</a:t>
          </a:r>
          <a:r>
            <a:rPr lang="en-US" sz="1600" b="0" i="0" kern="1200" dirty="0"/>
            <a:t> thu markup</a:t>
          </a:r>
          <a:endParaRPr lang="en-US" sz="900" kern="1200" dirty="0"/>
        </a:p>
      </dsp:txBody>
      <dsp:txXfrm>
        <a:off x="2846658" y="589409"/>
        <a:ext cx="3428105" cy="869055"/>
      </dsp:txXfrm>
    </dsp:sp>
    <dsp:sp modelId="{84502C53-06D7-4C41-9881-C6B685F7739B}">
      <dsp:nvSpPr>
        <dsp:cNvPr id="0" name=""/>
        <dsp:cNvSpPr/>
      </dsp:nvSpPr>
      <dsp:spPr>
        <a:xfrm>
          <a:off x="2799644" y="1625864"/>
          <a:ext cx="3522133" cy="96308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#5 - </a:t>
          </a:r>
          <a:r>
            <a:rPr lang="en-US" sz="1600" b="0" kern="1200" dirty="0"/>
            <a:t>Affiliate revenue model</a:t>
          </a:r>
        </a:p>
        <a:p>
          <a:pPr marL="0" lvl="0" indent="0" algn="ctr" defTabSz="711200">
            <a:lnSpc>
              <a:spcPct val="90000"/>
            </a:lnSpc>
            <a:spcBef>
              <a:spcPct val="0"/>
            </a:spcBef>
            <a:spcAft>
              <a:spcPct val="35000"/>
            </a:spcAft>
            <a:buNone/>
          </a:pPr>
          <a:r>
            <a:rPr lang="en-US" sz="1600" b="0" i="0" kern="1200" dirty="0" err="1"/>
            <a:t>Mô</a:t>
          </a:r>
          <a:r>
            <a:rPr lang="en-US" sz="1600" b="0" i="0" kern="1200" dirty="0"/>
            <a:t> </a:t>
          </a:r>
          <a:r>
            <a:rPr lang="en-US" sz="1600" b="0" i="0" kern="1200" dirty="0" err="1"/>
            <a:t>hình</a:t>
          </a:r>
          <a:r>
            <a:rPr lang="en-US" sz="1600" b="0" i="0" kern="1200" dirty="0"/>
            <a:t> </a:t>
          </a:r>
          <a:r>
            <a:rPr lang="en-US" sz="1600" b="0" i="0" kern="1200" dirty="0" err="1"/>
            <a:t>doanh</a:t>
          </a:r>
          <a:r>
            <a:rPr lang="en-US" sz="1600" b="0" i="0" kern="1200" dirty="0"/>
            <a:t> thu </a:t>
          </a:r>
          <a:r>
            <a:rPr lang="en-US" sz="1600" b="0" i="0" kern="1200" dirty="0" err="1"/>
            <a:t>liên</a:t>
          </a:r>
          <a:r>
            <a:rPr lang="en-US" sz="1600" b="0" i="0" kern="1200" dirty="0"/>
            <a:t> </a:t>
          </a:r>
          <a:r>
            <a:rPr lang="en-US" sz="1600" b="0" i="0" kern="1200" dirty="0" err="1"/>
            <a:t>kết</a:t>
          </a:r>
          <a:endParaRPr lang="en-US" sz="900" kern="1200" dirty="0"/>
        </a:p>
      </dsp:txBody>
      <dsp:txXfrm>
        <a:off x="2846658" y="1672878"/>
        <a:ext cx="3428105" cy="869055"/>
      </dsp:txXfrm>
    </dsp:sp>
    <dsp:sp modelId="{D1DD0AD4-16A7-4059-B8A9-D038FFA10581}">
      <dsp:nvSpPr>
        <dsp:cNvPr id="0" name=""/>
        <dsp:cNvSpPr/>
      </dsp:nvSpPr>
      <dsp:spPr>
        <a:xfrm>
          <a:off x="2799644" y="2709333"/>
          <a:ext cx="3522133" cy="96308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#6 - </a:t>
          </a:r>
          <a:r>
            <a:rPr lang="en-US" sz="1600" b="0" kern="1200" dirty="0"/>
            <a:t>Interest revenue model</a:t>
          </a:r>
        </a:p>
        <a:p>
          <a:pPr marL="0" lvl="0" indent="0" algn="ctr" defTabSz="711200">
            <a:lnSpc>
              <a:spcPct val="90000"/>
            </a:lnSpc>
            <a:spcBef>
              <a:spcPct val="0"/>
            </a:spcBef>
            <a:spcAft>
              <a:spcPct val="35000"/>
            </a:spcAft>
            <a:buNone/>
          </a:pPr>
          <a:r>
            <a:rPr lang="en-US" sz="1600" b="0" i="0" kern="1200" dirty="0" err="1"/>
            <a:t>Mô</a:t>
          </a:r>
          <a:r>
            <a:rPr lang="en-US" sz="1600" b="0" i="0" kern="1200" dirty="0"/>
            <a:t> </a:t>
          </a:r>
          <a:r>
            <a:rPr lang="en-US" sz="1600" b="0" i="0" kern="1200" dirty="0" err="1"/>
            <a:t>hình</a:t>
          </a:r>
          <a:r>
            <a:rPr lang="en-US" sz="1600" b="0" i="0" kern="1200" dirty="0"/>
            <a:t> </a:t>
          </a:r>
          <a:r>
            <a:rPr lang="en-US" sz="1600" b="0" i="0" kern="1200" dirty="0" err="1"/>
            <a:t>doanh</a:t>
          </a:r>
          <a:r>
            <a:rPr lang="en-US" sz="1600" b="0" i="0" kern="1200" dirty="0"/>
            <a:t> thu </a:t>
          </a:r>
          <a:r>
            <a:rPr lang="en-US" sz="1600" b="0" i="0" kern="1200" dirty="0" err="1"/>
            <a:t>lãi</a:t>
          </a:r>
          <a:r>
            <a:rPr lang="en-US" sz="1600" b="0" i="0" kern="1200" dirty="0"/>
            <a:t> </a:t>
          </a:r>
          <a:r>
            <a:rPr lang="en-US" sz="1600" b="0" i="0" kern="1200" dirty="0" err="1"/>
            <a:t>suất</a:t>
          </a:r>
          <a:endParaRPr lang="en-US" sz="1600" kern="1200" dirty="0"/>
        </a:p>
      </dsp:txBody>
      <dsp:txXfrm>
        <a:off x="2846658" y="2756347"/>
        <a:ext cx="3428105" cy="869055"/>
      </dsp:txXfrm>
    </dsp:sp>
    <dsp:sp modelId="{180EC080-1DCF-446D-941B-5799FCAA2047}">
      <dsp:nvSpPr>
        <dsp:cNvPr id="0" name=""/>
        <dsp:cNvSpPr/>
      </dsp:nvSpPr>
      <dsp:spPr>
        <a:xfrm>
          <a:off x="2799644" y="3792802"/>
          <a:ext cx="3522133" cy="96308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#7-</a:t>
          </a:r>
          <a:r>
            <a:rPr lang="en-US" sz="1600" b="0" kern="1200" dirty="0"/>
            <a:t>Donation-based or pay-what-you-want revenue models</a:t>
          </a:r>
        </a:p>
        <a:p>
          <a:pPr marL="0" lvl="0" indent="0" algn="ctr" defTabSz="711200">
            <a:lnSpc>
              <a:spcPct val="90000"/>
            </a:lnSpc>
            <a:spcBef>
              <a:spcPct val="0"/>
            </a:spcBef>
            <a:spcAft>
              <a:spcPct val="35000"/>
            </a:spcAft>
            <a:buNone/>
          </a:pPr>
          <a:r>
            <a:rPr lang="en-US" sz="1600" b="0" i="0" kern="1200" dirty="0" err="1"/>
            <a:t>Mô</a:t>
          </a:r>
          <a:r>
            <a:rPr lang="en-US" sz="1600" b="0" i="0" kern="1200" dirty="0"/>
            <a:t> </a:t>
          </a:r>
          <a:r>
            <a:rPr lang="en-US" sz="1600" b="0" i="0" kern="1200" dirty="0" err="1"/>
            <a:t>hình</a:t>
          </a:r>
          <a:r>
            <a:rPr lang="en-US" sz="1600" b="0" i="0" kern="1200" dirty="0"/>
            <a:t> </a:t>
          </a:r>
          <a:r>
            <a:rPr lang="en-US" sz="1600" b="0" i="0" kern="1200" dirty="0" err="1"/>
            <a:t>doanh</a:t>
          </a:r>
          <a:r>
            <a:rPr lang="en-US" sz="1600" b="0" i="0" kern="1200" dirty="0"/>
            <a:t> thu </a:t>
          </a:r>
          <a:r>
            <a:rPr lang="en-US" sz="1600" b="0" i="0" kern="1200" dirty="0" err="1"/>
            <a:t>dựa</a:t>
          </a:r>
          <a:r>
            <a:rPr lang="en-US" sz="1600" b="0" i="0" kern="1200" dirty="0"/>
            <a:t> </a:t>
          </a:r>
          <a:r>
            <a:rPr lang="en-US" sz="1600" b="0" i="0" kern="1200" dirty="0" err="1"/>
            <a:t>trên</a:t>
          </a:r>
          <a:r>
            <a:rPr lang="en-US" sz="1600" b="0" i="0" kern="1200" dirty="0"/>
            <a:t> </a:t>
          </a:r>
          <a:r>
            <a:rPr lang="en-US" sz="1600" b="0" i="0" kern="1200" dirty="0" err="1"/>
            <a:t>sự</a:t>
          </a:r>
          <a:r>
            <a:rPr lang="en-US" sz="1600" b="0" i="0" kern="1200" dirty="0"/>
            <a:t> </a:t>
          </a:r>
          <a:r>
            <a:rPr lang="en-US" sz="1600" b="0" i="0" kern="1200" dirty="0" err="1"/>
            <a:t>đóng</a:t>
          </a:r>
          <a:r>
            <a:rPr lang="en-US" sz="1600" b="0" i="0" kern="1200" dirty="0"/>
            <a:t> </a:t>
          </a:r>
          <a:r>
            <a:rPr lang="en-US" sz="1600" b="0" i="0" kern="1200" dirty="0" err="1"/>
            <a:t>góp</a:t>
          </a:r>
          <a:r>
            <a:rPr lang="en-US" sz="1600" b="0" i="0" kern="1200" dirty="0"/>
            <a:t> </a:t>
          </a:r>
          <a:r>
            <a:rPr lang="en-US" sz="1600" b="0" i="0" kern="1200" dirty="0" err="1"/>
            <a:t>hoặc</a:t>
          </a:r>
          <a:r>
            <a:rPr lang="en-US" sz="1600" b="0" i="0" kern="1200" dirty="0"/>
            <a:t> </a:t>
          </a:r>
          <a:r>
            <a:rPr lang="en-US" sz="1600" b="0" i="0" kern="1200" dirty="0" err="1"/>
            <a:t>trả</a:t>
          </a:r>
          <a:r>
            <a:rPr lang="en-US" sz="1600" b="0" i="0" kern="1200" dirty="0"/>
            <a:t> </a:t>
          </a:r>
          <a:r>
            <a:rPr lang="en-US" sz="1600" b="0" i="0" kern="1200" dirty="0" err="1"/>
            <a:t>theo</a:t>
          </a:r>
          <a:r>
            <a:rPr lang="en-US" sz="1600" b="0" i="0" kern="1200" dirty="0"/>
            <a:t> ý </a:t>
          </a:r>
          <a:r>
            <a:rPr lang="en-US" sz="1600" b="0" i="0" kern="1200" dirty="0" err="1"/>
            <a:t>muốn</a:t>
          </a:r>
          <a:endParaRPr lang="en-US" sz="1600" b="1" i="0" kern="1200" dirty="0"/>
        </a:p>
      </dsp:txBody>
      <dsp:txXfrm>
        <a:off x="2846658" y="3839816"/>
        <a:ext cx="3428105" cy="869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D8E2F-05DE-4287-A99D-2C62152C694B}">
      <dsp:nvSpPr>
        <dsp:cNvPr id="0" name=""/>
        <dsp:cNvSpPr/>
      </dsp:nvSpPr>
      <dsp:spPr>
        <a:xfrm>
          <a:off x="2637681" y="230222"/>
          <a:ext cx="2975186" cy="2975186"/>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rPr>
            <a:t>the pricing structure</a:t>
          </a:r>
          <a:endParaRPr lang="en-US" sz="1600" b="1" kern="1200" dirty="0">
            <a:solidFill>
              <a:schemeClr val="tx1"/>
            </a:solidFill>
          </a:endParaRPr>
        </a:p>
      </dsp:txBody>
      <dsp:txXfrm>
        <a:off x="4205675" y="860679"/>
        <a:ext cx="1062566" cy="885472"/>
      </dsp:txXfrm>
    </dsp:sp>
    <dsp:sp modelId="{47AA5403-A0B0-48C7-9198-687FAF03B1D6}">
      <dsp:nvSpPr>
        <dsp:cNvPr id="0" name=""/>
        <dsp:cNvSpPr/>
      </dsp:nvSpPr>
      <dsp:spPr>
        <a:xfrm>
          <a:off x="2576406" y="336479"/>
          <a:ext cx="2975186" cy="2975186"/>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rPr>
            <a:t>distribution channels</a:t>
          </a:r>
          <a:endParaRPr lang="en-US" sz="1600" b="1" kern="1200" dirty="0">
            <a:solidFill>
              <a:schemeClr val="tx1"/>
            </a:solidFill>
          </a:endParaRPr>
        </a:p>
      </dsp:txBody>
      <dsp:txXfrm>
        <a:off x="3284784" y="2266808"/>
        <a:ext cx="1593850" cy="779215"/>
      </dsp:txXfrm>
    </dsp:sp>
    <dsp:sp modelId="{3222699D-8366-4875-81B9-4FA1FEA355D7}">
      <dsp:nvSpPr>
        <dsp:cNvPr id="0" name=""/>
        <dsp:cNvSpPr/>
      </dsp:nvSpPr>
      <dsp:spPr>
        <a:xfrm>
          <a:off x="2515131" y="230222"/>
          <a:ext cx="2975186" cy="2975186"/>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040C28"/>
              </a:solidFill>
              <a:effectLst/>
              <a:latin typeface="Google Sans"/>
            </a:rPr>
            <a:t>a catalog of all products or services</a:t>
          </a:r>
          <a:endParaRPr lang="en-US" sz="1600" b="1" kern="1200" dirty="0"/>
        </a:p>
      </dsp:txBody>
      <dsp:txXfrm>
        <a:off x="2859757" y="860679"/>
        <a:ext cx="1062566" cy="885472"/>
      </dsp:txXfrm>
    </dsp:sp>
    <dsp:sp modelId="{97700AF4-2102-4304-9976-540D49D86F9C}">
      <dsp:nvSpPr>
        <dsp:cNvPr id="0" name=""/>
        <dsp:cNvSpPr/>
      </dsp:nvSpPr>
      <dsp:spPr>
        <a:xfrm>
          <a:off x="2453748" y="46044"/>
          <a:ext cx="3343543" cy="334354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671868-F24F-4246-A0DA-52A9660F9B45}">
      <dsp:nvSpPr>
        <dsp:cNvPr id="0" name=""/>
        <dsp:cNvSpPr/>
      </dsp:nvSpPr>
      <dsp:spPr>
        <a:xfrm>
          <a:off x="2392228" y="152113"/>
          <a:ext cx="3343543" cy="334354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A28E77-4BB7-4BAB-B21F-57E0F97D965F}">
      <dsp:nvSpPr>
        <dsp:cNvPr id="0" name=""/>
        <dsp:cNvSpPr/>
      </dsp:nvSpPr>
      <dsp:spPr>
        <a:xfrm>
          <a:off x="2330708" y="46044"/>
          <a:ext cx="3343543" cy="334354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B3960-7696-4B5A-8531-F032BFE685A7}">
      <dsp:nvSpPr>
        <dsp:cNvPr id="0" name=""/>
        <dsp:cNvSpPr/>
      </dsp:nvSpPr>
      <dsp:spPr>
        <a:xfrm>
          <a:off x="2946796" y="2791"/>
          <a:ext cx="2234406" cy="1117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How to craft revenue model ?</a:t>
          </a:r>
        </a:p>
      </dsp:txBody>
      <dsp:txXfrm>
        <a:off x="2979518" y="35513"/>
        <a:ext cx="2168962" cy="1051759"/>
      </dsp:txXfrm>
    </dsp:sp>
    <dsp:sp modelId="{7D61D831-220A-4574-A25B-AF84B4A9EF1C}">
      <dsp:nvSpPr>
        <dsp:cNvPr id="0" name=""/>
        <dsp:cNvSpPr/>
      </dsp:nvSpPr>
      <dsp:spPr>
        <a:xfrm rot="2700000">
          <a:off x="4554897" y="1439852"/>
          <a:ext cx="1166145" cy="39102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672203" y="1518056"/>
        <a:ext cx="931533" cy="234613"/>
      </dsp:txXfrm>
    </dsp:sp>
    <dsp:sp modelId="{E85D99C0-52DA-4ED1-88B4-9BD4037ACBC4}">
      <dsp:nvSpPr>
        <dsp:cNvPr id="0" name=""/>
        <dsp:cNvSpPr/>
      </dsp:nvSpPr>
      <dsp:spPr>
        <a:xfrm>
          <a:off x="5094736" y="2150731"/>
          <a:ext cx="2234406" cy="1117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Revenue generation strategies ?</a:t>
          </a:r>
        </a:p>
      </dsp:txBody>
      <dsp:txXfrm>
        <a:off x="5127458" y="2183453"/>
        <a:ext cx="2168962" cy="1051759"/>
      </dsp:txXfrm>
    </dsp:sp>
    <dsp:sp modelId="{D1EC7C6D-3985-463A-A110-3677CE1DB84D}">
      <dsp:nvSpPr>
        <dsp:cNvPr id="0" name=""/>
        <dsp:cNvSpPr/>
      </dsp:nvSpPr>
      <dsp:spPr>
        <a:xfrm rot="8100000">
          <a:off x="4554897" y="3587792"/>
          <a:ext cx="1166145" cy="39102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672203" y="3665996"/>
        <a:ext cx="931533" cy="234613"/>
      </dsp:txXfrm>
    </dsp:sp>
    <dsp:sp modelId="{80F2D985-78D7-4642-BE12-B63C07D0B093}">
      <dsp:nvSpPr>
        <dsp:cNvPr id="0" name=""/>
        <dsp:cNvSpPr/>
      </dsp:nvSpPr>
      <dsp:spPr>
        <a:xfrm>
          <a:off x="2946796" y="4298671"/>
          <a:ext cx="2234406" cy="1117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6 effectives ways to offer value to customers</a:t>
          </a:r>
        </a:p>
      </dsp:txBody>
      <dsp:txXfrm>
        <a:off x="2979518" y="4331393"/>
        <a:ext cx="2168962" cy="1051759"/>
      </dsp:txXfrm>
    </dsp:sp>
    <dsp:sp modelId="{D1EAE5B6-497D-41DF-9A6E-DAF21FF55556}">
      <dsp:nvSpPr>
        <dsp:cNvPr id="0" name=""/>
        <dsp:cNvSpPr/>
      </dsp:nvSpPr>
      <dsp:spPr>
        <a:xfrm rot="13500000">
          <a:off x="2406957" y="3587792"/>
          <a:ext cx="1166145" cy="39102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524263" y="3665996"/>
        <a:ext cx="931533" cy="234613"/>
      </dsp:txXfrm>
    </dsp:sp>
    <dsp:sp modelId="{84F27210-70E2-4A71-845D-7D778870FD68}">
      <dsp:nvSpPr>
        <dsp:cNvPr id="0" name=""/>
        <dsp:cNvSpPr/>
      </dsp:nvSpPr>
      <dsp:spPr>
        <a:xfrm>
          <a:off x="798856" y="2150731"/>
          <a:ext cx="2234406" cy="1117203"/>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2">
                  <a:lumMod val="60000"/>
                  <a:lumOff val="40000"/>
                </a:schemeClr>
              </a:solidFill>
            </a:rPr>
            <a:t>What does a revenue model </a:t>
          </a:r>
          <a:r>
            <a:rPr lang="en-US" sz="1800" b="1" kern="1200" dirty="0" err="1">
              <a:solidFill>
                <a:schemeClr val="accent2">
                  <a:lumMod val="60000"/>
                  <a:lumOff val="40000"/>
                </a:schemeClr>
              </a:solidFill>
            </a:rPr>
            <a:t>indentify</a:t>
          </a:r>
          <a:r>
            <a:rPr lang="en-US" sz="1800" b="1" kern="1200" dirty="0">
              <a:solidFill>
                <a:schemeClr val="accent2">
                  <a:lumMod val="60000"/>
                  <a:lumOff val="40000"/>
                </a:schemeClr>
              </a:solidFill>
            </a:rPr>
            <a:t> ?</a:t>
          </a:r>
        </a:p>
      </dsp:txBody>
      <dsp:txXfrm>
        <a:off x="831578" y="2183453"/>
        <a:ext cx="2168962" cy="1051759"/>
      </dsp:txXfrm>
    </dsp:sp>
    <dsp:sp modelId="{A68192DB-3946-4A95-A2D6-F5325D500982}">
      <dsp:nvSpPr>
        <dsp:cNvPr id="0" name=""/>
        <dsp:cNvSpPr/>
      </dsp:nvSpPr>
      <dsp:spPr>
        <a:xfrm rot="18900000">
          <a:off x="2406957" y="1439852"/>
          <a:ext cx="1166145" cy="39102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524263" y="1518056"/>
        <a:ext cx="931533" cy="2346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54625-69AB-4B62-9822-26DAE5BA656F}">
      <dsp:nvSpPr>
        <dsp:cNvPr id="0" name=""/>
        <dsp:cNvSpPr/>
      </dsp:nvSpPr>
      <dsp:spPr>
        <a:xfrm>
          <a:off x="-4493359" y="-689056"/>
          <a:ext cx="5352864" cy="5352864"/>
        </a:xfrm>
        <a:prstGeom prst="blockArc">
          <a:avLst>
            <a:gd name="adj1" fmla="val 18900000"/>
            <a:gd name="adj2" fmla="val 2700000"/>
            <a:gd name="adj3" fmla="val 40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F97309-32FD-4363-A89B-3B5FF7A6E927}">
      <dsp:nvSpPr>
        <dsp:cNvPr id="0" name=""/>
        <dsp:cNvSpPr/>
      </dsp:nvSpPr>
      <dsp:spPr>
        <a:xfrm>
          <a:off x="503998" y="282996"/>
          <a:ext cx="7624001" cy="611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535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0" i="0" kern="1200" dirty="0">
              <a:solidFill>
                <a:schemeClr val="tx1"/>
              </a:solidFill>
            </a:rPr>
            <a:t>which revenue source to pursue</a:t>
          </a:r>
          <a:endParaRPr lang="en-US" sz="2800" kern="1200" dirty="0"/>
        </a:p>
      </dsp:txBody>
      <dsp:txXfrm>
        <a:off x="503998" y="282996"/>
        <a:ext cx="7624001" cy="611475"/>
      </dsp:txXfrm>
    </dsp:sp>
    <dsp:sp modelId="{60D09C78-AAD9-4F41-9C01-C98E94D56D20}">
      <dsp:nvSpPr>
        <dsp:cNvPr id="0" name=""/>
        <dsp:cNvSpPr/>
      </dsp:nvSpPr>
      <dsp:spPr>
        <a:xfrm>
          <a:off x="68049" y="229144"/>
          <a:ext cx="764344" cy="7643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5692E4-6928-4EC7-BBC4-F72418F54400}">
      <dsp:nvSpPr>
        <dsp:cNvPr id="0" name=""/>
        <dsp:cNvSpPr/>
      </dsp:nvSpPr>
      <dsp:spPr>
        <a:xfrm>
          <a:off x="800794" y="1222951"/>
          <a:ext cx="7273428" cy="611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535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0" i="0" kern="1200" dirty="0">
              <a:solidFill>
                <a:schemeClr val="tx1"/>
              </a:solidFill>
            </a:rPr>
            <a:t>what value to offer</a:t>
          </a:r>
          <a:endParaRPr lang="en-US" sz="2800" kern="1200" dirty="0"/>
        </a:p>
      </dsp:txBody>
      <dsp:txXfrm>
        <a:off x="800794" y="1222951"/>
        <a:ext cx="7273428" cy="611475"/>
      </dsp:txXfrm>
    </dsp:sp>
    <dsp:sp modelId="{51D81BE3-741D-4E36-8E48-D9195480577F}">
      <dsp:nvSpPr>
        <dsp:cNvPr id="0" name=""/>
        <dsp:cNvSpPr/>
      </dsp:nvSpPr>
      <dsp:spPr>
        <a:xfrm>
          <a:off x="418622" y="1146516"/>
          <a:ext cx="764344" cy="7643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CEF0D9-404B-4577-8817-A24E95497823}">
      <dsp:nvSpPr>
        <dsp:cNvPr id="0" name=""/>
        <dsp:cNvSpPr/>
      </dsp:nvSpPr>
      <dsp:spPr>
        <a:xfrm>
          <a:off x="800794" y="2140323"/>
          <a:ext cx="7273428" cy="611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535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0" i="0" kern="1200" dirty="0">
              <a:solidFill>
                <a:schemeClr val="tx1"/>
              </a:solidFill>
            </a:rPr>
            <a:t>how to price the value </a:t>
          </a:r>
          <a:endParaRPr lang="en-US" sz="2800" kern="1200" dirty="0">
            <a:solidFill>
              <a:schemeClr val="tx1"/>
            </a:solidFill>
          </a:endParaRPr>
        </a:p>
      </dsp:txBody>
      <dsp:txXfrm>
        <a:off x="800794" y="2140323"/>
        <a:ext cx="7273428" cy="611475"/>
      </dsp:txXfrm>
    </dsp:sp>
    <dsp:sp modelId="{8AAFA0F2-7D38-428C-AA99-BA0C608D8C63}">
      <dsp:nvSpPr>
        <dsp:cNvPr id="0" name=""/>
        <dsp:cNvSpPr/>
      </dsp:nvSpPr>
      <dsp:spPr>
        <a:xfrm>
          <a:off x="418622" y="2063888"/>
          <a:ext cx="764344" cy="7643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FD76EE-A60E-4FD2-AAF8-E3E9AD155CD8}">
      <dsp:nvSpPr>
        <dsp:cNvPr id="0" name=""/>
        <dsp:cNvSpPr/>
      </dsp:nvSpPr>
      <dsp:spPr>
        <a:xfrm>
          <a:off x="450221" y="3057695"/>
          <a:ext cx="7624001" cy="611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535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0" i="0" kern="1200" dirty="0">
              <a:solidFill>
                <a:schemeClr val="tx1"/>
              </a:solidFill>
            </a:rPr>
            <a:t>who pays for the value</a:t>
          </a:r>
          <a:endParaRPr lang="en-US" sz="2800" kern="1200" dirty="0"/>
        </a:p>
      </dsp:txBody>
      <dsp:txXfrm>
        <a:off x="450221" y="3057695"/>
        <a:ext cx="7624001" cy="611475"/>
      </dsp:txXfrm>
    </dsp:sp>
    <dsp:sp modelId="{DD74DB5E-60BE-4C9D-A820-CDDBFF483FC3}">
      <dsp:nvSpPr>
        <dsp:cNvPr id="0" name=""/>
        <dsp:cNvSpPr/>
      </dsp:nvSpPr>
      <dsp:spPr>
        <a:xfrm>
          <a:off x="68049" y="2981261"/>
          <a:ext cx="764344" cy="7643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CD4D6-5E52-44E9-A681-D3FFBBD17D49}">
      <dsp:nvSpPr>
        <dsp:cNvPr id="0" name=""/>
        <dsp:cNvSpPr/>
      </dsp:nvSpPr>
      <dsp:spPr>
        <a:xfrm rot="5400000">
          <a:off x="4077187" y="796044"/>
          <a:ext cx="397210" cy="45221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0B7004-45B8-48CE-ABE6-9B618B0C1EAA}">
      <dsp:nvSpPr>
        <dsp:cNvPr id="0" name=""/>
        <dsp:cNvSpPr/>
      </dsp:nvSpPr>
      <dsp:spPr>
        <a:xfrm>
          <a:off x="3108305" y="19093"/>
          <a:ext cx="1137566" cy="101949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solidFill>
                <a:schemeClr val="tx1"/>
              </a:solidFill>
            </a:rPr>
            <a:t>Look At What You Do Well</a:t>
          </a:r>
          <a:endParaRPr lang="en-US" sz="1200" b="1" kern="1200" dirty="0">
            <a:solidFill>
              <a:schemeClr val="tx1"/>
            </a:solidFill>
          </a:endParaRPr>
        </a:p>
      </dsp:txBody>
      <dsp:txXfrm>
        <a:off x="3158082" y="68870"/>
        <a:ext cx="1038012" cy="919945"/>
      </dsp:txXfrm>
    </dsp:sp>
    <dsp:sp modelId="{726B6BDA-7FB7-4C94-AC1F-E45E702BFC83}">
      <dsp:nvSpPr>
        <dsp:cNvPr id="0" name=""/>
        <dsp:cNvSpPr/>
      </dsp:nvSpPr>
      <dsp:spPr>
        <a:xfrm>
          <a:off x="4011423" y="339458"/>
          <a:ext cx="486326" cy="378295"/>
        </a:xfrm>
        <a:prstGeom prst="rect">
          <a:avLst/>
        </a:prstGeom>
        <a:noFill/>
        <a:ln>
          <a:noFill/>
        </a:ln>
        <a:effectLst/>
      </dsp:spPr>
      <dsp:style>
        <a:lnRef idx="0">
          <a:scrgbClr r="0" g="0" b="0"/>
        </a:lnRef>
        <a:fillRef idx="0">
          <a:scrgbClr r="0" g="0" b="0"/>
        </a:fillRef>
        <a:effectRef idx="0">
          <a:scrgbClr r="0" g="0" b="0"/>
        </a:effectRef>
        <a:fontRef idx="minor"/>
      </dsp:style>
    </dsp:sp>
    <dsp:sp modelId="{E91C2D3B-8866-4C54-9722-CF0CCE893602}">
      <dsp:nvSpPr>
        <dsp:cNvPr id="0" name=""/>
        <dsp:cNvSpPr/>
      </dsp:nvSpPr>
      <dsp:spPr>
        <a:xfrm rot="5400000">
          <a:off x="5216588" y="1659318"/>
          <a:ext cx="397210" cy="45221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EA7E8D-F74D-460F-9ADE-9ED32C02C5FC}">
      <dsp:nvSpPr>
        <dsp:cNvPr id="0" name=""/>
        <dsp:cNvSpPr/>
      </dsp:nvSpPr>
      <dsp:spPr>
        <a:xfrm>
          <a:off x="4306683" y="882770"/>
          <a:ext cx="1012625" cy="84172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solidFill>
                <a:schemeClr val="tx1"/>
              </a:solidFill>
            </a:rPr>
            <a:t>Improve Your Brand Image and Perception</a:t>
          </a:r>
          <a:endParaRPr lang="en-US" sz="1200" b="1" kern="1200" dirty="0">
            <a:solidFill>
              <a:schemeClr val="tx1"/>
            </a:solidFill>
          </a:endParaRPr>
        </a:p>
      </dsp:txBody>
      <dsp:txXfrm>
        <a:off x="4347780" y="923867"/>
        <a:ext cx="930431" cy="759527"/>
      </dsp:txXfrm>
    </dsp:sp>
    <dsp:sp modelId="{F5E2B762-DE6F-4E55-BC97-3982201BC574}">
      <dsp:nvSpPr>
        <dsp:cNvPr id="0" name=""/>
        <dsp:cNvSpPr/>
      </dsp:nvSpPr>
      <dsp:spPr>
        <a:xfrm>
          <a:off x="4615886" y="1052066"/>
          <a:ext cx="486326" cy="378295"/>
        </a:xfrm>
        <a:prstGeom prst="rect">
          <a:avLst/>
        </a:prstGeom>
        <a:noFill/>
        <a:ln>
          <a:noFill/>
        </a:ln>
        <a:effectLst/>
      </dsp:spPr>
      <dsp:style>
        <a:lnRef idx="0">
          <a:scrgbClr r="0" g="0" b="0"/>
        </a:lnRef>
        <a:fillRef idx="0">
          <a:scrgbClr r="0" g="0" b="0"/>
        </a:fillRef>
        <a:effectRef idx="0">
          <a:scrgbClr r="0" g="0" b="0"/>
        </a:effectRef>
        <a:fontRef idx="minor"/>
      </dsp:style>
    </dsp:sp>
    <dsp:sp modelId="{6F90EFFE-F74D-4E22-92EA-779A4B104BB0}">
      <dsp:nvSpPr>
        <dsp:cNvPr id="0" name=""/>
        <dsp:cNvSpPr/>
      </dsp:nvSpPr>
      <dsp:spPr>
        <a:xfrm rot="5400000">
          <a:off x="6543719" y="2289658"/>
          <a:ext cx="397210" cy="45221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F4DF34-3377-4393-895A-31FC73E81C9B}">
      <dsp:nvSpPr>
        <dsp:cNvPr id="0" name=""/>
        <dsp:cNvSpPr/>
      </dsp:nvSpPr>
      <dsp:spPr>
        <a:xfrm>
          <a:off x="5676368" y="1549332"/>
          <a:ext cx="1020074" cy="7987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none" kern="1200" dirty="0">
              <a:solidFill>
                <a:schemeClr val="tx1"/>
              </a:solidFill>
            </a:rPr>
            <a:t>Improved Quality</a:t>
          </a:r>
          <a:endParaRPr lang="en-US" sz="1400" b="1" kern="1200" dirty="0">
            <a:solidFill>
              <a:schemeClr val="tx1"/>
            </a:solidFill>
          </a:endParaRPr>
        </a:p>
      </dsp:txBody>
      <dsp:txXfrm>
        <a:off x="5715365" y="1588329"/>
        <a:ext cx="942080" cy="720713"/>
      </dsp:txXfrm>
    </dsp:sp>
    <dsp:sp modelId="{FD6BDA6E-655E-4FD4-93CD-EE9B92470F7E}">
      <dsp:nvSpPr>
        <dsp:cNvPr id="0" name=""/>
        <dsp:cNvSpPr/>
      </dsp:nvSpPr>
      <dsp:spPr>
        <a:xfrm>
          <a:off x="5286544" y="1743168"/>
          <a:ext cx="486326" cy="378295"/>
        </a:xfrm>
        <a:prstGeom prst="rect">
          <a:avLst/>
        </a:prstGeom>
        <a:noFill/>
        <a:ln>
          <a:noFill/>
        </a:ln>
        <a:effectLst/>
      </dsp:spPr>
      <dsp:style>
        <a:lnRef idx="0">
          <a:scrgbClr r="0" g="0" b="0"/>
        </a:lnRef>
        <a:fillRef idx="0">
          <a:scrgbClr r="0" g="0" b="0"/>
        </a:fillRef>
        <a:effectRef idx="0">
          <a:scrgbClr r="0" g="0" b="0"/>
        </a:effectRef>
        <a:fontRef idx="minor"/>
      </dsp:style>
    </dsp:sp>
    <dsp:sp modelId="{799EAA64-C531-4276-92B9-7716E8673833}">
      <dsp:nvSpPr>
        <dsp:cNvPr id="0" name=""/>
        <dsp:cNvSpPr/>
      </dsp:nvSpPr>
      <dsp:spPr>
        <a:xfrm rot="5400000">
          <a:off x="7934625" y="2933082"/>
          <a:ext cx="397210" cy="45221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0E52AE-DDA5-45A9-B6E9-3423109391FD}">
      <dsp:nvSpPr>
        <dsp:cNvPr id="0" name=""/>
        <dsp:cNvSpPr/>
      </dsp:nvSpPr>
      <dsp:spPr>
        <a:xfrm>
          <a:off x="6964427" y="2175899"/>
          <a:ext cx="1356569" cy="79860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none" kern="1200" dirty="0">
              <a:solidFill>
                <a:schemeClr val="tx1"/>
              </a:solidFill>
            </a:rPr>
            <a:t>Provide A Positive Experience</a:t>
          </a:r>
          <a:endParaRPr lang="en-US" sz="1400" b="1" i="0" kern="1200" dirty="0">
            <a:solidFill>
              <a:schemeClr val="tx1"/>
            </a:solidFill>
          </a:endParaRPr>
        </a:p>
      </dsp:txBody>
      <dsp:txXfrm>
        <a:off x="7003419" y="2214891"/>
        <a:ext cx="1278585" cy="720620"/>
      </dsp:txXfrm>
    </dsp:sp>
    <dsp:sp modelId="{E9AC0EB6-4F4E-4587-83CD-3FE484928102}">
      <dsp:nvSpPr>
        <dsp:cNvPr id="0" name=""/>
        <dsp:cNvSpPr/>
      </dsp:nvSpPr>
      <dsp:spPr>
        <a:xfrm>
          <a:off x="6121724" y="2434218"/>
          <a:ext cx="486326" cy="378295"/>
        </a:xfrm>
        <a:prstGeom prst="rect">
          <a:avLst/>
        </a:prstGeom>
        <a:noFill/>
        <a:ln>
          <a:noFill/>
        </a:ln>
        <a:effectLst/>
      </dsp:spPr>
      <dsp:style>
        <a:lnRef idx="0">
          <a:scrgbClr r="0" g="0" b="0"/>
        </a:lnRef>
        <a:fillRef idx="0">
          <a:scrgbClr r="0" g="0" b="0"/>
        </a:fillRef>
        <a:effectRef idx="0">
          <a:scrgbClr r="0" g="0" b="0"/>
        </a:effectRef>
        <a:fontRef idx="minor"/>
      </dsp:style>
    </dsp:sp>
    <dsp:sp modelId="{BC7E0385-875B-45CA-A28C-02406E4C0AF9}">
      <dsp:nvSpPr>
        <dsp:cNvPr id="0" name=""/>
        <dsp:cNvSpPr/>
      </dsp:nvSpPr>
      <dsp:spPr>
        <a:xfrm rot="5400000">
          <a:off x="8799735" y="3800976"/>
          <a:ext cx="397210" cy="45221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6C6242-AB54-4AC0-B215-F058A61294A0}">
      <dsp:nvSpPr>
        <dsp:cNvPr id="0" name=""/>
        <dsp:cNvSpPr/>
      </dsp:nvSpPr>
      <dsp:spPr>
        <a:xfrm>
          <a:off x="8388040" y="2978756"/>
          <a:ext cx="1093454" cy="80489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none" kern="1200" dirty="0">
              <a:solidFill>
                <a:schemeClr val="tx1"/>
              </a:solidFill>
            </a:rPr>
            <a:t>Quality Over Price</a:t>
          </a:r>
          <a:endParaRPr lang="en-US" sz="1400" b="1" i="0" kern="1200" dirty="0">
            <a:solidFill>
              <a:schemeClr val="tx1"/>
            </a:solidFill>
          </a:endParaRPr>
        </a:p>
      </dsp:txBody>
      <dsp:txXfrm>
        <a:off x="8427339" y="3018055"/>
        <a:ext cx="1014856" cy="726301"/>
      </dsp:txXfrm>
    </dsp:sp>
    <dsp:sp modelId="{94216779-A4C1-4295-9EB8-50AFE2DA183A}">
      <dsp:nvSpPr>
        <dsp:cNvPr id="0" name=""/>
        <dsp:cNvSpPr/>
      </dsp:nvSpPr>
      <dsp:spPr>
        <a:xfrm>
          <a:off x="6657100" y="3128415"/>
          <a:ext cx="486326" cy="378295"/>
        </a:xfrm>
        <a:prstGeom prst="rect">
          <a:avLst/>
        </a:prstGeom>
        <a:noFill/>
        <a:ln>
          <a:noFill/>
        </a:ln>
        <a:effectLst/>
      </dsp:spPr>
      <dsp:style>
        <a:lnRef idx="0">
          <a:scrgbClr r="0" g="0" b="0"/>
        </a:lnRef>
        <a:fillRef idx="0">
          <a:scrgbClr r="0" g="0" b="0"/>
        </a:fillRef>
        <a:effectRef idx="0">
          <a:scrgbClr r="0" g="0" b="0"/>
        </a:effectRef>
        <a:fontRef idx="minor"/>
      </dsp:style>
    </dsp:sp>
    <dsp:sp modelId="{D18D8BDB-7595-4AB7-9EF8-6AADED610B60}">
      <dsp:nvSpPr>
        <dsp:cNvPr id="0" name=""/>
        <dsp:cNvSpPr/>
      </dsp:nvSpPr>
      <dsp:spPr>
        <a:xfrm>
          <a:off x="9551277" y="3628641"/>
          <a:ext cx="1207034" cy="87571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none" kern="1200" dirty="0">
              <a:solidFill>
                <a:schemeClr val="tx1"/>
              </a:solidFill>
            </a:rPr>
            <a:t>Educate customers</a:t>
          </a:r>
          <a:endParaRPr lang="en-US" sz="1400" b="1" i="0" kern="1200" dirty="0">
            <a:solidFill>
              <a:schemeClr val="tx1"/>
            </a:solidFill>
          </a:endParaRPr>
        </a:p>
      </dsp:txBody>
      <dsp:txXfrm>
        <a:off x="9594034" y="3671398"/>
        <a:ext cx="1121520" cy="7902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3BBF4-738F-4989-A87D-5DD3F5190723}">
      <dsp:nvSpPr>
        <dsp:cNvPr id="0" name=""/>
        <dsp:cNvSpPr/>
      </dsp:nvSpPr>
      <dsp:spPr>
        <a:xfrm>
          <a:off x="751711" y="0"/>
          <a:ext cx="4229141" cy="4229141"/>
        </a:xfrm>
        <a:prstGeom prst="triangl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83553-0658-4651-9408-1134C716A064}">
      <dsp:nvSpPr>
        <dsp:cNvPr id="0" name=""/>
        <dsp:cNvSpPr/>
      </dsp:nvSpPr>
      <dsp:spPr>
        <a:xfrm>
          <a:off x="2866281" y="423366"/>
          <a:ext cx="2748941" cy="124801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Cost of revenue</a:t>
          </a:r>
        </a:p>
        <a:p>
          <a:pPr marL="0" lvl="0" indent="0" algn="ctr" defTabSz="889000">
            <a:lnSpc>
              <a:spcPct val="90000"/>
            </a:lnSpc>
            <a:spcBef>
              <a:spcPct val="0"/>
            </a:spcBef>
            <a:spcAft>
              <a:spcPct val="35000"/>
            </a:spcAft>
            <a:buNone/>
          </a:pPr>
          <a:r>
            <a:rPr lang="en-US" sz="1400" b="0" i="0" kern="1200" dirty="0"/>
            <a:t>administrative overheads, cost of manufacturing, delivering a product or service to consumers, distribution and marketing costs</a:t>
          </a:r>
          <a:endParaRPr lang="en-US" sz="1400" kern="1200" dirty="0"/>
        </a:p>
      </dsp:txBody>
      <dsp:txXfrm>
        <a:off x="2927204" y="484289"/>
        <a:ext cx="2627095" cy="1126168"/>
      </dsp:txXfrm>
    </dsp:sp>
    <dsp:sp modelId="{D5D6A790-877A-41C4-A538-87C397DD8ACE}">
      <dsp:nvSpPr>
        <dsp:cNvPr id="0" name=""/>
        <dsp:cNvSpPr/>
      </dsp:nvSpPr>
      <dsp:spPr>
        <a:xfrm>
          <a:off x="2866281" y="1783716"/>
          <a:ext cx="2748941" cy="89869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Prototyping costs</a:t>
          </a:r>
        </a:p>
        <a:p>
          <a:pPr marL="0" lvl="0" indent="0" algn="ctr" defTabSz="800100">
            <a:lnSpc>
              <a:spcPct val="90000"/>
            </a:lnSpc>
            <a:spcBef>
              <a:spcPct val="0"/>
            </a:spcBef>
            <a:spcAft>
              <a:spcPct val="35000"/>
            </a:spcAft>
            <a:buNone/>
          </a:pPr>
          <a:r>
            <a:rPr lang="en-US" sz="1400" b="0" i="0" kern="1200" dirty="0"/>
            <a:t>Chi </a:t>
          </a:r>
          <a:r>
            <a:rPr lang="en-US" sz="1400" b="0" i="0" kern="1200" dirty="0" err="1"/>
            <a:t>phí</a:t>
          </a:r>
          <a:r>
            <a:rPr lang="en-US" sz="1400" b="0" i="0" kern="1200" dirty="0"/>
            <a:t> </a:t>
          </a:r>
          <a:r>
            <a:rPr lang="en-US" sz="1400" b="0" i="0" kern="1200" dirty="0" err="1"/>
            <a:t>tạo</a:t>
          </a:r>
          <a:r>
            <a:rPr lang="en-US" sz="1400" b="0" i="0" kern="1200" dirty="0"/>
            <a:t> </a:t>
          </a:r>
          <a:r>
            <a:rPr lang="en-US" sz="1400" b="0" i="0" kern="1200" dirty="0" err="1"/>
            <a:t>mẫu</a:t>
          </a:r>
          <a:endParaRPr lang="en-US" sz="1400" kern="1200" dirty="0"/>
        </a:p>
      </dsp:txBody>
      <dsp:txXfrm>
        <a:off x="2910152" y="1827587"/>
        <a:ext cx="2661199" cy="810950"/>
      </dsp:txXfrm>
    </dsp:sp>
    <dsp:sp modelId="{7AA1BFF5-2B7F-464B-8147-C89DCB8A82EF}">
      <dsp:nvSpPr>
        <dsp:cNvPr id="0" name=""/>
        <dsp:cNvSpPr/>
      </dsp:nvSpPr>
      <dsp:spPr>
        <a:xfrm>
          <a:off x="2866281" y="2794745"/>
          <a:ext cx="2748941" cy="89869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Equipment costs</a:t>
          </a:r>
        </a:p>
        <a:p>
          <a:pPr marL="0" lvl="0" indent="0" algn="ctr" defTabSz="933450">
            <a:lnSpc>
              <a:spcPct val="90000"/>
            </a:lnSpc>
            <a:spcBef>
              <a:spcPct val="0"/>
            </a:spcBef>
            <a:spcAft>
              <a:spcPct val="35000"/>
            </a:spcAft>
            <a:buNone/>
          </a:pPr>
          <a:r>
            <a:rPr lang="en-US" sz="1400" b="0" i="0" kern="1200" dirty="0"/>
            <a:t>Firmware, app development tools, server rental, </a:t>
          </a:r>
          <a:endParaRPr lang="en-US" sz="1400" kern="1200" dirty="0"/>
        </a:p>
      </dsp:txBody>
      <dsp:txXfrm>
        <a:off x="2910152" y="2838616"/>
        <a:ext cx="2661199" cy="8109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3BBF4-738F-4989-A87D-5DD3F5190723}">
      <dsp:nvSpPr>
        <dsp:cNvPr id="0" name=""/>
        <dsp:cNvSpPr/>
      </dsp:nvSpPr>
      <dsp:spPr>
        <a:xfrm>
          <a:off x="751711" y="0"/>
          <a:ext cx="4229141" cy="4229141"/>
        </a:xfrm>
        <a:prstGeom prst="triangl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83553-0658-4651-9408-1134C716A064}">
      <dsp:nvSpPr>
        <dsp:cNvPr id="0" name=""/>
        <dsp:cNvSpPr/>
      </dsp:nvSpPr>
      <dsp:spPr>
        <a:xfrm>
          <a:off x="2900148" y="400640"/>
          <a:ext cx="2748941" cy="178025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Labor costs</a:t>
          </a:r>
        </a:p>
      </dsp:txBody>
      <dsp:txXfrm>
        <a:off x="2987053" y="487545"/>
        <a:ext cx="2575131" cy="1606445"/>
      </dsp:txXfrm>
    </dsp:sp>
    <dsp:sp modelId="{D5D6A790-877A-41C4-A538-87C397DD8ACE}">
      <dsp:nvSpPr>
        <dsp:cNvPr id="0" name=""/>
        <dsp:cNvSpPr/>
      </dsp:nvSpPr>
      <dsp:spPr>
        <a:xfrm>
          <a:off x="2866281" y="2363719"/>
          <a:ext cx="2748941" cy="128195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Advertising &amp; marketing costs</a:t>
          </a:r>
        </a:p>
      </dsp:txBody>
      <dsp:txXfrm>
        <a:off x="2928861" y="2426299"/>
        <a:ext cx="2623781" cy="11567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2024</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065314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45194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8066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982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83521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298820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www.altexsoft.com/blog/online-payment-processing/"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US" dirty="0"/>
              <a:t>revenue model</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80542D-653D-13F0-54BE-4B8BA77E2D6A}"/>
              </a:ext>
            </a:extLst>
          </p:cNvPr>
          <p:cNvSpPr>
            <a:spLocks noGrp="1"/>
          </p:cNvSpPr>
          <p:nvPr>
            <p:ph type="sldNum" sz="quarter" idx="10"/>
          </p:nvPr>
        </p:nvSpPr>
        <p:spPr/>
        <p:txBody>
          <a:bodyPr/>
          <a:lstStyle/>
          <a:p>
            <a:fld id="{48F63A3B-78C7-47BE-AE5E-E10140E04643}" type="slidenum">
              <a:rPr lang="en-US" smtClean="0"/>
              <a:pPr/>
              <a:t>10</a:t>
            </a:fld>
            <a:endParaRPr lang="en-US" dirty="0"/>
          </a:p>
        </p:txBody>
      </p:sp>
      <p:graphicFrame>
        <p:nvGraphicFramePr>
          <p:cNvPr id="5" name="Diagram 4">
            <a:extLst>
              <a:ext uri="{FF2B5EF4-FFF2-40B4-BE49-F238E27FC236}">
                <a16:creationId xmlns:a16="http://schemas.microsoft.com/office/drawing/2014/main" id="{7073A4C7-459D-202F-756B-7C090848873F}"/>
              </a:ext>
            </a:extLst>
          </p:cNvPr>
          <p:cNvGraphicFramePr/>
          <p:nvPr>
            <p:extLst>
              <p:ext uri="{D42A27DB-BD31-4B8C-83A1-F6EECF244321}">
                <p14:modId xmlns:p14="http://schemas.microsoft.com/office/powerpoint/2010/main" val="381790835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5479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78F3-C495-63D0-65F6-A7549908774A}"/>
              </a:ext>
            </a:extLst>
          </p:cNvPr>
          <p:cNvSpPr>
            <a:spLocks noGrp="1"/>
          </p:cNvSpPr>
          <p:nvPr>
            <p:ph type="title"/>
          </p:nvPr>
        </p:nvSpPr>
        <p:spPr/>
        <p:txBody>
          <a:bodyPr/>
          <a:lstStyle/>
          <a:p>
            <a:r>
              <a:rPr lang="en-US" dirty="0"/>
              <a:t>What does a revenue model </a:t>
            </a:r>
            <a:r>
              <a:rPr lang="en-US" dirty="0" err="1"/>
              <a:t>indentify</a:t>
            </a:r>
            <a:r>
              <a:rPr lang="en-US" dirty="0"/>
              <a:t> ?</a:t>
            </a:r>
          </a:p>
        </p:txBody>
      </p:sp>
      <p:sp>
        <p:nvSpPr>
          <p:cNvPr id="4" name="Slide Number Placeholder 3">
            <a:extLst>
              <a:ext uri="{FF2B5EF4-FFF2-40B4-BE49-F238E27FC236}">
                <a16:creationId xmlns:a16="http://schemas.microsoft.com/office/drawing/2014/main" id="{ECCD3D4E-8CEB-4D14-224B-640934CC20E8}"/>
              </a:ext>
            </a:extLst>
          </p:cNvPr>
          <p:cNvSpPr>
            <a:spLocks noGrp="1"/>
          </p:cNvSpPr>
          <p:nvPr>
            <p:ph type="sldNum" sz="quarter" idx="10"/>
          </p:nvPr>
        </p:nvSpPr>
        <p:spPr/>
        <p:txBody>
          <a:bodyPr/>
          <a:lstStyle/>
          <a:p>
            <a:fld id="{48F63A3B-78C7-47BE-AE5E-E10140E04643}" type="slidenum">
              <a:rPr lang="en-US" smtClean="0"/>
              <a:pPr/>
              <a:t>11</a:t>
            </a:fld>
            <a:endParaRPr lang="en-US" dirty="0"/>
          </a:p>
        </p:txBody>
      </p:sp>
      <p:graphicFrame>
        <p:nvGraphicFramePr>
          <p:cNvPr id="6" name="Diagram 5">
            <a:extLst>
              <a:ext uri="{FF2B5EF4-FFF2-40B4-BE49-F238E27FC236}">
                <a16:creationId xmlns:a16="http://schemas.microsoft.com/office/drawing/2014/main" id="{32AC414F-A423-E6E6-AF08-2019ADF9A768}"/>
              </a:ext>
            </a:extLst>
          </p:cNvPr>
          <p:cNvGraphicFramePr/>
          <p:nvPr>
            <p:extLst>
              <p:ext uri="{D42A27DB-BD31-4B8C-83A1-F6EECF244321}">
                <p14:modId xmlns:p14="http://schemas.microsoft.com/office/powerpoint/2010/main" val="744075211"/>
              </p:ext>
            </p:extLst>
          </p:nvPr>
        </p:nvGraphicFramePr>
        <p:xfrm>
          <a:off x="1862667" y="2218400"/>
          <a:ext cx="8128000" cy="397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300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262B02-7C50-CF58-EBCA-8D007122E1F8}"/>
              </a:ext>
            </a:extLst>
          </p:cNvPr>
          <p:cNvSpPr>
            <a:spLocks noGrp="1"/>
          </p:cNvSpPr>
          <p:nvPr>
            <p:ph type="sldNum" sz="quarter" idx="10"/>
          </p:nvPr>
        </p:nvSpPr>
        <p:spPr/>
        <p:txBody>
          <a:bodyPr/>
          <a:lstStyle/>
          <a:p>
            <a:fld id="{48F63A3B-78C7-47BE-AE5E-E10140E04643}" type="slidenum">
              <a:rPr lang="en-US" smtClean="0"/>
              <a:pPr/>
              <a:t>12</a:t>
            </a:fld>
            <a:endParaRPr lang="en-US" dirty="0"/>
          </a:p>
        </p:txBody>
      </p:sp>
      <p:sp>
        <p:nvSpPr>
          <p:cNvPr id="7" name="Slide Number Placeholder 3">
            <a:extLst>
              <a:ext uri="{FF2B5EF4-FFF2-40B4-BE49-F238E27FC236}">
                <a16:creationId xmlns:a16="http://schemas.microsoft.com/office/drawing/2014/main" id="{E2A636AD-D688-21A2-337F-C4E9C7010715}"/>
              </a:ext>
            </a:extLst>
          </p:cNvPr>
          <p:cNvSpPr txBox="1">
            <a:spLocks/>
          </p:cNvSpPr>
          <p:nvPr/>
        </p:nvSpPr>
        <p:spPr>
          <a:xfrm>
            <a:off x="10358437" y="457199"/>
            <a:ext cx="1067589" cy="471489"/>
          </a:xfrm>
          <a:prstGeom prst="rect">
            <a:avLst/>
          </a:prstGeom>
        </p:spPr>
        <p:txBody>
          <a:bodyPr vert="horz" lIns="91440" tIns="45720" rIns="0" bIns="45720" rtlCol="0" anchor="ctr"/>
          <a:lstStyle>
            <a:defPPr>
              <a:defRPr lang="en-US"/>
            </a:defPPr>
            <a:lvl1pPr marL="0" algn="r" defTabSz="457200" rtl="0" eaLnBrk="1" latinLnBrk="0" hangingPunct="1">
              <a:defRPr sz="1600" kern="1200">
                <a:solidFill>
                  <a:schemeClr val="accent6"/>
                </a:solidFill>
                <a:latin typeface="+mj-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12</a:t>
            </a:fld>
            <a:endParaRPr lang="en-US" dirty="0"/>
          </a:p>
        </p:txBody>
      </p:sp>
      <p:sp>
        <p:nvSpPr>
          <p:cNvPr id="8" name="Oval 7">
            <a:extLst>
              <a:ext uri="{FF2B5EF4-FFF2-40B4-BE49-F238E27FC236}">
                <a16:creationId xmlns:a16="http://schemas.microsoft.com/office/drawing/2014/main" id="{07806486-E8DA-BC2D-87B9-BFACFB42D712}"/>
              </a:ext>
            </a:extLst>
          </p:cNvPr>
          <p:cNvSpPr/>
          <p:nvPr/>
        </p:nvSpPr>
        <p:spPr>
          <a:xfrm>
            <a:off x="3397956" y="1128889"/>
            <a:ext cx="6039555" cy="4718755"/>
          </a:xfrm>
          <a:prstGeom prst="ellipse">
            <a:avLst/>
          </a:prstGeom>
          <a:no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8EC464-31BA-6897-80F9-D47C39CA3492}"/>
              </a:ext>
            </a:extLst>
          </p:cNvPr>
          <p:cNvSpPr/>
          <p:nvPr/>
        </p:nvSpPr>
        <p:spPr>
          <a:xfrm>
            <a:off x="2731911" y="1648580"/>
            <a:ext cx="1851378" cy="1597377"/>
          </a:xfrm>
          <a:prstGeom prst="ellipse">
            <a:avLst/>
          </a:prstGeom>
          <a:solidFill>
            <a:schemeClr val="bg1"/>
          </a:solid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202124"/>
                </a:solidFill>
                <a:effectLst/>
                <a:highlight>
                  <a:srgbClr val="FFFFFF"/>
                </a:highlight>
                <a:latin typeface="Google Sans"/>
              </a:rPr>
              <a:t>Analyze past sales data</a:t>
            </a:r>
            <a:endParaRPr lang="en-US" dirty="0"/>
          </a:p>
        </p:txBody>
      </p:sp>
      <p:sp>
        <p:nvSpPr>
          <p:cNvPr id="10" name="Oval 9">
            <a:extLst>
              <a:ext uri="{FF2B5EF4-FFF2-40B4-BE49-F238E27FC236}">
                <a16:creationId xmlns:a16="http://schemas.microsoft.com/office/drawing/2014/main" id="{67BE6153-F0E5-5429-B407-E347BD58BC8E}"/>
              </a:ext>
            </a:extLst>
          </p:cNvPr>
          <p:cNvSpPr/>
          <p:nvPr/>
        </p:nvSpPr>
        <p:spPr>
          <a:xfrm>
            <a:off x="7185376" y="4823325"/>
            <a:ext cx="1851378" cy="1597377"/>
          </a:xfrm>
          <a:prstGeom prst="ellipse">
            <a:avLst/>
          </a:prstGeom>
          <a:solidFill>
            <a:schemeClr val="bg1"/>
          </a:solid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202124"/>
                </a:solidFill>
                <a:effectLst/>
                <a:highlight>
                  <a:srgbClr val="FFFFFF"/>
                </a:highlight>
                <a:latin typeface="Google Sans"/>
              </a:rPr>
              <a:t>Perform regular reviews</a:t>
            </a:r>
            <a:endParaRPr lang="en-US" dirty="0"/>
          </a:p>
        </p:txBody>
      </p:sp>
      <p:sp>
        <p:nvSpPr>
          <p:cNvPr id="11" name="Oval 10">
            <a:extLst>
              <a:ext uri="{FF2B5EF4-FFF2-40B4-BE49-F238E27FC236}">
                <a16:creationId xmlns:a16="http://schemas.microsoft.com/office/drawing/2014/main" id="{85711DFB-44F7-44C0-A0A1-97D71D3FE898}"/>
              </a:ext>
            </a:extLst>
          </p:cNvPr>
          <p:cNvSpPr/>
          <p:nvPr/>
        </p:nvSpPr>
        <p:spPr>
          <a:xfrm>
            <a:off x="5768621" y="211666"/>
            <a:ext cx="1851378" cy="1597377"/>
          </a:xfrm>
          <a:prstGeom prst="ellipse">
            <a:avLst/>
          </a:prstGeom>
          <a:solidFill>
            <a:schemeClr val="bg1"/>
          </a:solid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202124"/>
                </a:solidFill>
                <a:effectLst/>
                <a:highlight>
                  <a:srgbClr val="FFFFFF"/>
                </a:highlight>
                <a:latin typeface="Google Sans"/>
              </a:rPr>
              <a:t>Conduct market research</a:t>
            </a:r>
            <a:endParaRPr lang="en-US" dirty="0"/>
          </a:p>
        </p:txBody>
      </p:sp>
      <p:sp>
        <p:nvSpPr>
          <p:cNvPr id="12" name="TextBox 11">
            <a:extLst>
              <a:ext uri="{FF2B5EF4-FFF2-40B4-BE49-F238E27FC236}">
                <a16:creationId xmlns:a16="http://schemas.microsoft.com/office/drawing/2014/main" id="{30D946C3-591E-4DC9-03BC-52238835DCB1}"/>
              </a:ext>
            </a:extLst>
          </p:cNvPr>
          <p:cNvSpPr txBox="1"/>
          <p:nvPr/>
        </p:nvSpPr>
        <p:spPr>
          <a:xfrm>
            <a:off x="5441244" y="2828835"/>
            <a:ext cx="1952978" cy="1200329"/>
          </a:xfrm>
          <a:prstGeom prst="rect">
            <a:avLst/>
          </a:prstGeom>
          <a:solidFill>
            <a:schemeClr val="accent6">
              <a:lumMod val="60000"/>
              <a:lumOff val="40000"/>
            </a:schemeClr>
          </a:solidFill>
        </p:spPr>
        <p:txBody>
          <a:bodyPr wrap="square">
            <a:spAutoFit/>
          </a:bodyPr>
          <a:lstStyle/>
          <a:p>
            <a:pPr algn="ctr"/>
            <a:r>
              <a:rPr lang="en-US" sz="2400" b="1" dirty="0">
                <a:solidFill>
                  <a:schemeClr val="bg1"/>
                </a:solidFill>
              </a:rPr>
              <a:t>How to craft a revenue model</a:t>
            </a:r>
          </a:p>
        </p:txBody>
      </p:sp>
      <p:sp>
        <p:nvSpPr>
          <p:cNvPr id="19" name="Oval 18">
            <a:extLst>
              <a:ext uri="{FF2B5EF4-FFF2-40B4-BE49-F238E27FC236}">
                <a16:creationId xmlns:a16="http://schemas.microsoft.com/office/drawing/2014/main" id="{2EE14E30-FEB2-F59B-55B9-EF5428CF9DF0}"/>
              </a:ext>
            </a:extLst>
          </p:cNvPr>
          <p:cNvSpPr/>
          <p:nvPr/>
        </p:nvSpPr>
        <p:spPr>
          <a:xfrm>
            <a:off x="8252177" y="1890889"/>
            <a:ext cx="1851378" cy="1597377"/>
          </a:xfrm>
          <a:prstGeom prst="ellipse">
            <a:avLst/>
          </a:prstGeom>
          <a:solidFill>
            <a:schemeClr val="bg1"/>
          </a:solid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202124"/>
                </a:solidFill>
                <a:effectLst/>
                <a:highlight>
                  <a:srgbClr val="FFFFFF"/>
                </a:highlight>
                <a:latin typeface="Google Sans"/>
              </a:rPr>
              <a:t>Summarizes the </a:t>
            </a:r>
            <a:r>
              <a:rPr lang="en-US" b="0" i="0" dirty="0" err="1">
                <a:solidFill>
                  <a:srgbClr val="202124"/>
                </a:solidFill>
                <a:effectLst/>
                <a:highlight>
                  <a:srgbClr val="FFFFFF"/>
                </a:highlight>
                <a:latin typeface="Google Sans"/>
              </a:rPr>
              <a:t>business’financial</a:t>
            </a:r>
            <a:r>
              <a:rPr lang="en-US" b="0" i="0" dirty="0">
                <a:solidFill>
                  <a:srgbClr val="202124"/>
                </a:solidFill>
                <a:effectLst/>
                <a:highlight>
                  <a:srgbClr val="FFFFFF"/>
                </a:highlight>
                <a:latin typeface="Google Sans"/>
              </a:rPr>
              <a:t> goals</a:t>
            </a:r>
            <a:endParaRPr lang="en-US" dirty="0"/>
          </a:p>
        </p:txBody>
      </p:sp>
      <p:sp>
        <p:nvSpPr>
          <p:cNvPr id="22" name="Oval 21">
            <a:extLst>
              <a:ext uri="{FF2B5EF4-FFF2-40B4-BE49-F238E27FC236}">
                <a16:creationId xmlns:a16="http://schemas.microsoft.com/office/drawing/2014/main" id="{169C4B9A-59BC-E0FF-547E-BF9F9B860F34}"/>
              </a:ext>
            </a:extLst>
          </p:cNvPr>
          <p:cNvSpPr/>
          <p:nvPr/>
        </p:nvSpPr>
        <p:spPr>
          <a:xfrm>
            <a:off x="3384236" y="4364274"/>
            <a:ext cx="1851378" cy="1597377"/>
          </a:xfrm>
          <a:prstGeom prst="ellipse">
            <a:avLst/>
          </a:prstGeom>
          <a:solidFill>
            <a:schemeClr val="bg1"/>
          </a:solid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202124"/>
                </a:solidFill>
                <a:effectLst/>
                <a:highlight>
                  <a:srgbClr val="FFFFFF"/>
                </a:highlight>
                <a:latin typeface="Google Sans"/>
              </a:rPr>
              <a:t>Create revenue categories</a:t>
            </a:r>
            <a:endParaRPr lang="en-US" dirty="0"/>
          </a:p>
        </p:txBody>
      </p:sp>
    </p:spTree>
    <p:extLst>
      <p:ext uri="{BB962C8B-B14F-4D97-AF65-F5344CB8AC3E}">
        <p14:creationId xmlns:p14="http://schemas.microsoft.com/office/powerpoint/2010/main" val="2764133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DD99E7-20D9-992F-3ABC-82D80BAE83BC}"/>
              </a:ext>
            </a:extLst>
          </p:cNvPr>
          <p:cNvSpPr>
            <a:spLocks noGrp="1"/>
          </p:cNvSpPr>
          <p:nvPr>
            <p:ph type="sldNum" sz="quarter" idx="10"/>
          </p:nvPr>
        </p:nvSpPr>
        <p:spPr/>
        <p:txBody>
          <a:bodyPr/>
          <a:lstStyle/>
          <a:p>
            <a:fld id="{48F63A3B-78C7-47BE-AE5E-E10140E04643}" type="slidenum">
              <a:rPr lang="en-US" smtClean="0"/>
              <a:pPr/>
              <a:t>13</a:t>
            </a:fld>
            <a:endParaRPr lang="en-US" dirty="0"/>
          </a:p>
        </p:txBody>
      </p:sp>
      <p:sp>
        <p:nvSpPr>
          <p:cNvPr id="5" name="Oval 4">
            <a:extLst>
              <a:ext uri="{FF2B5EF4-FFF2-40B4-BE49-F238E27FC236}">
                <a16:creationId xmlns:a16="http://schemas.microsoft.com/office/drawing/2014/main" id="{B58024BF-37E4-C75E-E67C-86DBFE28D15D}"/>
              </a:ext>
            </a:extLst>
          </p:cNvPr>
          <p:cNvSpPr/>
          <p:nvPr/>
        </p:nvSpPr>
        <p:spPr>
          <a:xfrm>
            <a:off x="3397956" y="1128889"/>
            <a:ext cx="6039555" cy="4718755"/>
          </a:xfrm>
          <a:prstGeom prst="ellipse">
            <a:avLst/>
          </a:prstGeom>
          <a:no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F5897C9-F31E-966B-8786-18FBF16CD7E4}"/>
              </a:ext>
            </a:extLst>
          </p:cNvPr>
          <p:cNvSpPr/>
          <p:nvPr/>
        </p:nvSpPr>
        <p:spPr>
          <a:xfrm>
            <a:off x="3640666" y="808125"/>
            <a:ext cx="1851378" cy="1597377"/>
          </a:xfrm>
          <a:prstGeom prst="ellipse">
            <a:avLst/>
          </a:prstGeom>
          <a:solidFill>
            <a:schemeClr val="bg1"/>
          </a:solid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4D5156"/>
                </a:solidFill>
                <a:highlight>
                  <a:srgbClr val="FFFFFF"/>
                </a:highlight>
                <a:latin typeface="Google Sans"/>
              </a:rPr>
              <a:t>Identifying target markets and customer segments</a:t>
            </a:r>
            <a:endParaRPr lang="en-US" dirty="0"/>
          </a:p>
        </p:txBody>
      </p:sp>
      <p:sp>
        <p:nvSpPr>
          <p:cNvPr id="7" name="Oval 6">
            <a:extLst>
              <a:ext uri="{FF2B5EF4-FFF2-40B4-BE49-F238E27FC236}">
                <a16:creationId xmlns:a16="http://schemas.microsoft.com/office/drawing/2014/main" id="{A3D20D67-FE70-DB7A-87D9-79182B9ADB82}"/>
              </a:ext>
            </a:extLst>
          </p:cNvPr>
          <p:cNvSpPr/>
          <p:nvPr/>
        </p:nvSpPr>
        <p:spPr>
          <a:xfrm>
            <a:off x="5768621" y="4827852"/>
            <a:ext cx="1851378" cy="1597377"/>
          </a:xfrm>
          <a:prstGeom prst="ellipse">
            <a:avLst/>
          </a:prstGeom>
          <a:solidFill>
            <a:schemeClr val="bg1"/>
          </a:solid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4D5156"/>
                </a:solidFill>
                <a:effectLst/>
                <a:highlight>
                  <a:srgbClr val="FFFFFF"/>
                </a:highlight>
                <a:latin typeface="Google Sans"/>
              </a:rPr>
              <a:t>Sales and </a:t>
            </a:r>
            <a:r>
              <a:rPr lang="en-US" dirty="0">
                <a:solidFill>
                  <a:srgbClr val="4D5156"/>
                </a:solidFill>
                <a:highlight>
                  <a:srgbClr val="FFFFFF"/>
                </a:highlight>
                <a:latin typeface="Google Sans"/>
              </a:rPr>
              <a:t>m</a:t>
            </a:r>
            <a:r>
              <a:rPr lang="en-US" b="0" i="0" dirty="0">
                <a:solidFill>
                  <a:srgbClr val="4D5156"/>
                </a:solidFill>
                <a:effectLst/>
                <a:highlight>
                  <a:srgbClr val="FFFFFF"/>
                </a:highlight>
                <a:latin typeface="Google Sans"/>
              </a:rPr>
              <a:t>arketing </a:t>
            </a:r>
            <a:r>
              <a:rPr lang="en-US" dirty="0">
                <a:solidFill>
                  <a:srgbClr val="4D5156"/>
                </a:solidFill>
                <a:highlight>
                  <a:srgbClr val="FFFFFF"/>
                </a:highlight>
                <a:latin typeface="Google Sans"/>
              </a:rPr>
              <a:t>t</a:t>
            </a:r>
            <a:r>
              <a:rPr lang="en-US" b="0" i="0" dirty="0">
                <a:solidFill>
                  <a:srgbClr val="4D5156"/>
                </a:solidFill>
                <a:effectLst/>
                <a:highlight>
                  <a:srgbClr val="FFFFFF"/>
                </a:highlight>
                <a:latin typeface="Google Sans"/>
              </a:rPr>
              <a:t>echniques</a:t>
            </a:r>
            <a:endParaRPr lang="en-US" dirty="0"/>
          </a:p>
        </p:txBody>
      </p:sp>
      <p:sp>
        <p:nvSpPr>
          <p:cNvPr id="10" name="Oval 9">
            <a:extLst>
              <a:ext uri="{FF2B5EF4-FFF2-40B4-BE49-F238E27FC236}">
                <a16:creationId xmlns:a16="http://schemas.microsoft.com/office/drawing/2014/main" id="{39F03ABD-9835-A616-C1BB-0DFAC0E0B119}"/>
              </a:ext>
            </a:extLst>
          </p:cNvPr>
          <p:cNvSpPr/>
          <p:nvPr/>
        </p:nvSpPr>
        <p:spPr>
          <a:xfrm>
            <a:off x="6175023" y="602987"/>
            <a:ext cx="1851378" cy="1597377"/>
          </a:xfrm>
          <a:prstGeom prst="ellipse">
            <a:avLst/>
          </a:prstGeom>
          <a:solidFill>
            <a:schemeClr val="bg1"/>
          </a:solid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4D5156"/>
                </a:solidFill>
                <a:effectLst/>
                <a:highlight>
                  <a:srgbClr val="FFFFFF"/>
                </a:highlight>
                <a:latin typeface="Google Sans"/>
              </a:rPr>
              <a:t>Pricing strategies</a:t>
            </a:r>
            <a:endParaRPr lang="en-US" dirty="0"/>
          </a:p>
        </p:txBody>
      </p:sp>
      <p:sp>
        <p:nvSpPr>
          <p:cNvPr id="12" name="TextBox 11">
            <a:extLst>
              <a:ext uri="{FF2B5EF4-FFF2-40B4-BE49-F238E27FC236}">
                <a16:creationId xmlns:a16="http://schemas.microsoft.com/office/drawing/2014/main" id="{7CE18E2B-DE57-D9B8-2262-42A65AC961B7}"/>
              </a:ext>
            </a:extLst>
          </p:cNvPr>
          <p:cNvSpPr txBox="1"/>
          <p:nvPr/>
        </p:nvSpPr>
        <p:spPr>
          <a:xfrm>
            <a:off x="5441244" y="2828835"/>
            <a:ext cx="1952978" cy="1200329"/>
          </a:xfrm>
          <a:prstGeom prst="rect">
            <a:avLst/>
          </a:prstGeom>
          <a:solidFill>
            <a:schemeClr val="accent6">
              <a:lumMod val="60000"/>
              <a:lumOff val="40000"/>
            </a:schemeClr>
          </a:solidFill>
        </p:spPr>
        <p:txBody>
          <a:bodyPr wrap="square">
            <a:spAutoFit/>
          </a:bodyPr>
          <a:lstStyle/>
          <a:p>
            <a:pPr algn="ctr"/>
            <a:r>
              <a:rPr lang="en-US" sz="2400" b="1" dirty="0">
                <a:solidFill>
                  <a:schemeClr val="bg1"/>
                </a:solidFill>
              </a:rPr>
              <a:t>Revenue Generation strategies</a:t>
            </a:r>
          </a:p>
        </p:txBody>
      </p:sp>
      <p:sp>
        <p:nvSpPr>
          <p:cNvPr id="2" name="Oval 1">
            <a:extLst>
              <a:ext uri="{FF2B5EF4-FFF2-40B4-BE49-F238E27FC236}">
                <a16:creationId xmlns:a16="http://schemas.microsoft.com/office/drawing/2014/main" id="{6FB2DBBF-D670-683B-68C2-7D5B4A921060}"/>
              </a:ext>
            </a:extLst>
          </p:cNvPr>
          <p:cNvSpPr/>
          <p:nvPr/>
        </p:nvSpPr>
        <p:spPr>
          <a:xfrm>
            <a:off x="2568222" y="2619021"/>
            <a:ext cx="1851378" cy="1597377"/>
          </a:xfrm>
          <a:prstGeom prst="ellipse">
            <a:avLst/>
          </a:prstGeom>
          <a:solidFill>
            <a:schemeClr val="bg1"/>
          </a:solid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4D5156"/>
                </a:solidFill>
                <a:highlight>
                  <a:srgbClr val="FFFFFF"/>
                </a:highlight>
                <a:latin typeface="Google Sans"/>
              </a:rPr>
              <a:t>Customer relationship management</a:t>
            </a:r>
            <a:endParaRPr lang="en-US" dirty="0"/>
          </a:p>
        </p:txBody>
      </p:sp>
      <p:sp>
        <p:nvSpPr>
          <p:cNvPr id="3" name="Oval 2">
            <a:extLst>
              <a:ext uri="{FF2B5EF4-FFF2-40B4-BE49-F238E27FC236}">
                <a16:creationId xmlns:a16="http://schemas.microsoft.com/office/drawing/2014/main" id="{F920BE7E-8316-5A52-D88A-B823DE4025EB}"/>
              </a:ext>
            </a:extLst>
          </p:cNvPr>
          <p:cNvSpPr/>
          <p:nvPr/>
        </p:nvSpPr>
        <p:spPr>
          <a:xfrm>
            <a:off x="8291688" y="1820333"/>
            <a:ext cx="1851378" cy="1597377"/>
          </a:xfrm>
          <a:prstGeom prst="ellipse">
            <a:avLst/>
          </a:prstGeom>
          <a:solidFill>
            <a:schemeClr val="bg1"/>
          </a:solid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4D5156"/>
                </a:solidFill>
                <a:highlight>
                  <a:srgbClr val="FFFFFF"/>
                </a:highlight>
                <a:latin typeface="Google Sans"/>
              </a:rPr>
              <a:t>Innovation and Product Development</a:t>
            </a:r>
            <a:endParaRPr lang="en-US" dirty="0"/>
          </a:p>
        </p:txBody>
      </p:sp>
      <p:sp>
        <p:nvSpPr>
          <p:cNvPr id="8" name="Oval 7">
            <a:extLst>
              <a:ext uri="{FF2B5EF4-FFF2-40B4-BE49-F238E27FC236}">
                <a16:creationId xmlns:a16="http://schemas.microsoft.com/office/drawing/2014/main" id="{36DE48C1-B8CF-6A60-DEBE-227D782D3B15}"/>
              </a:ext>
            </a:extLst>
          </p:cNvPr>
          <p:cNvSpPr/>
          <p:nvPr/>
        </p:nvSpPr>
        <p:spPr>
          <a:xfrm>
            <a:off x="8034866" y="4029164"/>
            <a:ext cx="1851378" cy="1597377"/>
          </a:xfrm>
          <a:prstGeom prst="ellipse">
            <a:avLst/>
          </a:prstGeom>
          <a:solidFill>
            <a:schemeClr val="bg1"/>
          </a:solid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4D5156"/>
                </a:solidFill>
                <a:effectLst/>
                <a:highlight>
                  <a:srgbClr val="FFFFFF"/>
                </a:highlight>
                <a:latin typeface="Google Sans"/>
              </a:rPr>
              <a:t>Financial management</a:t>
            </a:r>
            <a:endParaRPr lang="en-US" dirty="0"/>
          </a:p>
        </p:txBody>
      </p:sp>
      <p:sp>
        <p:nvSpPr>
          <p:cNvPr id="9" name="Oval 8">
            <a:extLst>
              <a:ext uri="{FF2B5EF4-FFF2-40B4-BE49-F238E27FC236}">
                <a16:creationId xmlns:a16="http://schemas.microsoft.com/office/drawing/2014/main" id="{FDEF23DF-B89F-41FB-53F0-CFB63F373D63}"/>
              </a:ext>
            </a:extLst>
          </p:cNvPr>
          <p:cNvSpPr/>
          <p:nvPr/>
        </p:nvSpPr>
        <p:spPr>
          <a:xfrm>
            <a:off x="3371144" y="4513218"/>
            <a:ext cx="1851378" cy="1597377"/>
          </a:xfrm>
          <a:prstGeom prst="ellipse">
            <a:avLst/>
          </a:prstGeom>
          <a:solidFill>
            <a:schemeClr val="bg1"/>
          </a:solid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4D5156"/>
                </a:solidFill>
                <a:effectLst/>
                <a:highlight>
                  <a:srgbClr val="FFFFFF"/>
                </a:highlight>
                <a:latin typeface="Google Sans"/>
              </a:rPr>
              <a:t>Measuring and Optimizing </a:t>
            </a:r>
            <a:endParaRPr lang="en-US" dirty="0"/>
          </a:p>
        </p:txBody>
      </p:sp>
    </p:spTree>
    <p:extLst>
      <p:ext uri="{BB962C8B-B14F-4D97-AF65-F5344CB8AC3E}">
        <p14:creationId xmlns:p14="http://schemas.microsoft.com/office/powerpoint/2010/main" val="3351547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60B21-4AAA-98BF-4DD1-15DE522AEB2D}"/>
              </a:ext>
            </a:extLst>
          </p:cNvPr>
          <p:cNvSpPr>
            <a:spLocks noGrp="1"/>
          </p:cNvSpPr>
          <p:nvPr>
            <p:ph type="title"/>
          </p:nvPr>
        </p:nvSpPr>
        <p:spPr/>
        <p:txBody>
          <a:bodyPr/>
          <a:lstStyle/>
          <a:p>
            <a:r>
              <a:rPr lang="en-US" dirty="0"/>
              <a:t>6 effectives way to offer value to customers</a:t>
            </a:r>
          </a:p>
        </p:txBody>
      </p:sp>
      <p:sp>
        <p:nvSpPr>
          <p:cNvPr id="4" name="Slide Number Placeholder 3">
            <a:extLst>
              <a:ext uri="{FF2B5EF4-FFF2-40B4-BE49-F238E27FC236}">
                <a16:creationId xmlns:a16="http://schemas.microsoft.com/office/drawing/2014/main" id="{DD6BE8EA-6AAB-1668-A5C8-6F4799F97CFC}"/>
              </a:ext>
            </a:extLst>
          </p:cNvPr>
          <p:cNvSpPr>
            <a:spLocks noGrp="1"/>
          </p:cNvSpPr>
          <p:nvPr>
            <p:ph type="sldNum" sz="quarter" idx="10"/>
          </p:nvPr>
        </p:nvSpPr>
        <p:spPr/>
        <p:txBody>
          <a:bodyPr/>
          <a:lstStyle/>
          <a:p>
            <a:fld id="{48F63A3B-78C7-47BE-AE5E-E10140E04643}" type="slidenum">
              <a:rPr lang="en-US" smtClean="0"/>
              <a:pPr/>
              <a:t>14</a:t>
            </a:fld>
            <a:endParaRPr lang="en-US" dirty="0"/>
          </a:p>
        </p:txBody>
      </p:sp>
      <p:graphicFrame>
        <p:nvGraphicFramePr>
          <p:cNvPr id="5" name="Diagram 4">
            <a:extLst>
              <a:ext uri="{FF2B5EF4-FFF2-40B4-BE49-F238E27FC236}">
                <a16:creationId xmlns:a16="http://schemas.microsoft.com/office/drawing/2014/main" id="{E76CCB8B-7281-4F85-C0D1-F05DDA1D0CB4}"/>
              </a:ext>
            </a:extLst>
          </p:cNvPr>
          <p:cNvGraphicFramePr/>
          <p:nvPr>
            <p:extLst>
              <p:ext uri="{D42A27DB-BD31-4B8C-83A1-F6EECF244321}">
                <p14:modId xmlns:p14="http://schemas.microsoft.com/office/powerpoint/2010/main" val="1458156551"/>
              </p:ext>
            </p:extLst>
          </p:nvPr>
        </p:nvGraphicFramePr>
        <p:xfrm>
          <a:off x="-824090" y="2029096"/>
          <a:ext cx="10758312" cy="4504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5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4B64-546B-9BF6-64A3-B7B2CE3F250E}"/>
              </a:ext>
            </a:extLst>
          </p:cNvPr>
          <p:cNvSpPr>
            <a:spLocks noGrp="1"/>
          </p:cNvSpPr>
          <p:nvPr>
            <p:ph type="title"/>
          </p:nvPr>
        </p:nvSpPr>
        <p:spPr/>
        <p:txBody>
          <a:bodyPr/>
          <a:lstStyle/>
          <a:p>
            <a:r>
              <a:rPr lang="en-US" dirty="0"/>
              <a:t>Cost associates</a:t>
            </a:r>
          </a:p>
        </p:txBody>
      </p:sp>
      <p:sp>
        <p:nvSpPr>
          <p:cNvPr id="4" name="Slide Number Placeholder 3">
            <a:extLst>
              <a:ext uri="{FF2B5EF4-FFF2-40B4-BE49-F238E27FC236}">
                <a16:creationId xmlns:a16="http://schemas.microsoft.com/office/drawing/2014/main" id="{EC95C52B-C1D6-48B4-ED7F-5CEE4F6132EB}"/>
              </a:ext>
            </a:extLst>
          </p:cNvPr>
          <p:cNvSpPr>
            <a:spLocks noGrp="1"/>
          </p:cNvSpPr>
          <p:nvPr>
            <p:ph type="sldNum" sz="quarter" idx="10"/>
          </p:nvPr>
        </p:nvSpPr>
        <p:spPr/>
        <p:txBody>
          <a:bodyPr/>
          <a:lstStyle/>
          <a:p>
            <a:fld id="{48F63A3B-78C7-47BE-AE5E-E10140E04643}" type="slidenum">
              <a:rPr lang="en-US" smtClean="0"/>
              <a:pPr/>
              <a:t>15</a:t>
            </a:fld>
            <a:endParaRPr lang="en-US" dirty="0"/>
          </a:p>
        </p:txBody>
      </p:sp>
      <p:graphicFrame>
        <p:nvGraphicFramePr>
          <p:cNvPr id="5" name="Diagram 4">
            <a:extLst>
              <a:ext uri="{FF2B5EF4-FFF2-40B4-BE49-F238E27FC236}">
                <a16:creationId xmlns:a16="http://schemas.microsoft.com/office/drawing/2014/main" id="{5C75AB7E-6585-F0B6-2E0E-C6E4752F314B}"/>
              </a:ext>
            </a:extLst>
          </p:cNvPr>
          <p:cNvGraphicFramePr/>
          <p:nvPr>
            <p:extLst>
              <p:ext uri="{D42A27DB-BD31-4B8C-83A1-F6EECF244321}">
                <p14:modId xmlns:p14="http://schemas.microsoft.com/office/powerpoint/2010/main" val="628860237"/>
              </p:ext>
            </p:extLst>
          </p:nvPr>
        </p:nvGraphicFramePr>
        <p:xfrm>
          <a:off x="-196722" y="1912014"/>
          <a:ext cx="6366935" cy="4229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27324917-0A5D-1BAE-E176-A0F3BC4498A9}"/>
              </a:ext>
            </a:extLst>
          </p:cNvPr>
          <p:cNvGraphicFramePr/>
          <p:nvPr>
            <p:extLst>
              <p:ext uri="{D42A27DB-BD31-4B8C-83A1-F6EECF244321}">
                <p14:modId xmlns:p14="http://schemas.microsoft.com/office/powerpoint/2010/main" val="3625692261"/>
              </p:ext>
            </p:extLst>
          </p:nvPr>
        </p:nvGraphicFramePr>
        <p:xfrm>
          <a:off x="3522967" y="1961363"/>
          <a:ext cx="6366935" cy="42291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4427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ABD1-43A6-B2A8-6597-94605FBE885B}"/>
              </a:ext>
            </a:extLst>
          </p:cNvPr>
          <p:cNvSpPr>
            <a:spLocks noGrp="1"/>
          </p:cNvSpPr>
          <p:nvPr>
            <p:ph type="title"/>
          </p:nvPr>
        </p:nvSpPr>
        <p:spPr/>
        <p:txBody>
          <a:bodyPr/>
          <a:lstStyle/>
          <a:p>
            <a:r>
              <a:rPr lang="en-US" b="1" i="0" dirty="0">
                <a:solidFill>
                  <a:srgbClr val="202124"/>
                </a:solidFill>
                <a:effectLst/>
                <a:highlight>
                  <a:srgbClr val="FFFFFF"/>
                </a:highlight>
                <a:latin typeface="Google Sans"/>
              </a:rPr>
              <a:t>How to choose a revenue model for your business?</a:t>
            </a:r>
            <a:endParaRPr lang="en-US" dirty="0"/>
          </a:p>
        </p:txBody>
      </p:sp>
      <p:sp>
        <p:nvSpPr>
          <p:cNvPr id="4" name="Slide Number Placeholder 3">
            <a:extLst>
              <a:ext uri="{FF2B5EF4-FFF2-40B4-BE49-F238E27FC236}">
                <a16:creationId xmlns:a16="http://schemas.microsoft.com/office/drawing/2014/main" id="{F4EBF307-4D69-B2CD-4FD0-0F893D23E6EB}"/>
              </a:ext>
            </a:extLst>
          </p:cNvPr>
          <p:cNvSpPr>
            <a:spLocks noGrp="1"/>
          </p:cNvSpPr>
          <p:nvPr>
            <p:ph type="sldNum" sz="quarter" idx="10"/>
          </p:nvPr>
        </p:nvSpPr>
        <p:spPr/>
        <p:txBody>
          <a:bodyPr/>
          <a:lstStyle/>
          <a:p>
            <a:fld id="{48F63A3B-78C7-47BE-AE5E-E10140E04643}" type="slidenum">
              <a:rPr lang="en-US" smtClean="0"/>
              <a:pPr/>
              <a:t>16</a:t>
            </a:fld>
            <a:endParaRPr lang="en-US" dirty="0"/>
          </a:p>
        </p:txBody>
      </p:sp>
      <p:graphicFrame>
        <p:nvGraphicFramePr>
          <p:cNvPr id="5" name="Diagram 4">
            <a:extLst>
              <a:ext uri="{FF2B5EF4-FFF2-40B4-BE49-F238E27FC236}">
                <a16:creationId xmlns:a16="http://schemas.microsoft.com/office/drawing/2014/main" id="{3BDC5A68-5805-B35E-E034-B8A91F02BC11}"/>
              </a:ext>
            </a:extLst>
          </p:cNvPr>
          <p:cNvGraphicFramePr/>
          <p:nvPr>
            <p:extLst>
              <p:ext uri="{D42A27DB-BD31-4B8C-83A1-F6EECF244321}">
                <p14:modId xmlns:p14="http://schemas.microsoft.com/office/powerpoint/2010/main" val="3761894245"/>
              </p:ext>
            </p:extLst>
          </p:nvPr>
        </p:nvGraphicFramePr>
        <p:xfrm>
          <a:off x="1782097" y="2311399"/>
          <a:ext cx="9156835" cy="3841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7155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4DCA7E-10F2-19DB-811F-E62C1C2056ED}"/>
              </a:ext>
            </a:extLst>
          </p:cNvPr>
          <p:cNvSpPr>
            <a:spLocks noGrp="1"/>
          </p:cNvSpPr>
          <p:nvPr>
            <p:ph sz="quarter" idx="4"/>
          </p:nvPr>
        </p:nvSpPr>
        <p:spPr>
          <a:xfrm>
            <a:off x="914400" y="1537134"/>
            <a:ext cx="10511627" cy="3948557"/>
          </a:xfrm>
        </p:spPr>
        <p:txBody>
          <a:bodyPr>
            <a:normAutofit/>
          </a:bodyPr>
          <a:lstStyle/>
          <a:p>
            <a:r>
              <a:rPr lang="en-US" b="1" i="0" dirty="0">
                <a:solidFill>
                  <a:srgbClr val="4D5156"/>
                </a:solidFill>
                <a:effectLst/>
                <a:highlight>
                  <a:srgbClr val="FFFFFF"/>
                </a:highlight>
                <a:latin typeface="Google Sans"/>
              </a:rPr>
              <a:t>Why use a revenue model ? </a:t>
            </a:r>
            <a:r>
              <a:rPr lang="en-US" b="0" i="0" dirty="0">
                <a:solidFill>
                  <a:srgbClr val="4D5156"/>
                </a:solidFill>
                <a:effectLst/>
                <a:highlight>
                  <a:srgbClr val="FFFFFF"/>
                </a:highlight>
                <a:latin typeface="Google Sans"/>
              </a:rPr>
              <a:t>Without a considered revenue model, your business will incur costs it cannot sustain. With a revenue model, </a:t>
            </a:r>
            <a:r>
              <a:rPr lang="en-US" b="0" i="0" dirty="0">
                <a:solidFill>
                  <a:srgbClr val="040C28"/>
                </a:solidFill>
                <a:effectLst/>
                <a:latin typeface="Google Sans"/>
              </a:rPr>
              <a:t>you can set, track, and forecast business growth based on specific customer segments</a:t>
            </a:r>
            <a:r>
              <a:rPr lang="en-US" b="0" i="0" dirty="0">
                <a:solidFill>
                  <a:srgbClr val="4D5156"/>
                </a:solidFill>
                <a:effectLst/>
                <a:latin typeface="Google Sans"/>
              </a:rPr>
              <a:t>.</a:t>
            </a:r>
          </a:p>
          <a:p>
            <a:r>
              <a:rPr lang="en-US" b="1" i="0" dirty="0">
                <a:solidFill>
                  <a:srgbClr val="040C28"/>
                </a:solidFill>
                <a:effectLst/>
                <a:latin typeface="Google Sans"/>
              </a:rPr>
              <a:t>What is the difference between business model and revenue model : </a:t>
            </a:r>
            <a:r>
              <a:rPr lang="en-US" i="0" dirty="0">
                <a:solidFill>
                  <a:srgbClr val="040C28"/>
                </a:solidFill>
                <a:effectLst/>
                <a:latin typeface="Google Sans"/>
              </a:rPr>
              <a:t>The</a:t>
            </a:r>
            <a:r>
              <a:rPr lang="en-US" b="1" i="0" dirty="0">
                <a:solidFill>
                  <a:srgbClr val="040C28"/>
                </a:solidFill>
                <a:effectLst/>
                <a:latin typeface="Google Sans"/>
              </a:rPr>
              <a:t> </a:t>
            </a:r>
            <a:r>
              <a:rPr lang="en-US" b="0" i="0" dirty="0">
                <a:solidFill>
                  <a:srgbClr val="040C28"/>
                </a:solidFill>
                <a:effectLst/>
                <a:latin typeface="Google Sans"/>
              </a:rPr>
              <a:t>business model describes how a company generates value.</a:t>
            </a:r>
            <a:r>
              <a:rPr lang="en-US" b="0" i="0" dirty="0">
                <a:solidFill>
                  <a:srgbClr val="4D5156"/>
                </a:solidFill>
                <a:effectLst/>
                <a:latin typeface="Google Sans"/>
              </a:rPr>
              <a:t> The Revenue Model describes how a company generates revenue from the value it has generated for customers</a:t>
            </a:r>
          </a:p>
          <a:p>
            <a:r>
              <a:rPr lang="en-US" b="1" i="0" dirty="0">
                <a:solidFill>
                  <a:srgbClr val="4D5156"/>
                </a:solidFill>
                <a:effectLst/>
                <a:highlight>
                  <a:srgbClr val="FFFFFF"/>
                </a:highlight>
                <a:latin typeface="Google Sans"/>
              </a:rPr>
              <a:t>Why is the revenue model important: </a:t>
            </a:r>
            <a:r>
              <a:rPr lang="en-US" b="0" i="0" dirty="0">
                <a:solidFill>
                  <a:srgbClr val="4D5156"/>
                </a:solidFill>
                <a:effectLst/>
                <a:highlight>
                  <a:srgbClr val="FFFFFF"/>
                </a:highlight>
                <a:latin typeface="Google Sans"/>
              </a:rPr>
              <a:t>It helps you plan for the future: Your revenue model will also help you plan for the future. By understanding how much revenue you can realistically expect to generate, you can make better projections about things like cash flow, profitability, and growth potential.</a:t>
            </a:r>
          </a:p>
          <a:p>
            <a:r>
              <a:rPr lang="en-US" b="1" i="0" dirty="0">
                <a:solidFill>
                  <a:srgbClr val="4D5156"/>
                </a:solidFill>
                <a:effectLst/>
                <a:latin typeface="Google Sans"/>
              </a:rPr>
              <a:t>What is a revenue model </a:t>
            </a:r>
            <a:r>
              <a:rPr lang="en-US" b="1" dirty="0">
                <a:solidFill>
                  <a:srgbClr val="4D5156"/>
                </a:solidFill>
                <a:latin typeface="Google Sans"/>
              </a:rPr>
              <a:t>in</a:t>
            </a:r>
            <a:r>
              <a:rPr lang="en-US" b="1" i="0" dirty="0">
                <a:solidFill>
                  <a:srgbClr val="4D5156"/>
                </a:solidFill>
                <a:effectLst/>
                <a:latin typeface="Google Sans"/>
              </a:rPr>
              <a:t>novation : </a:t>
            </a:r>
            <a:r>
              <a:rPr lang="en-US" b="0" i="0" dirty="0">
                <a:solidFill>
                  <a:srgbClr val="4D5156"/>
                </a:solidFill>
                <a:effectLst/>
                <a:latin typeface="Google Sans"/>
              </a:rPr>
              <a:t>Key Takeaways. Revenue Model Innovation </a:t>
            </a:r>
            <a:r>
              <a:rPr lang="en-US" b="0" i="0" dirty="0">
                <a:solidFill>
                  <a:srgbClr val="040C28"/>
                </a:solidFill>
                <a:effectLst/>
                <a:latin typeface="Google Sans"/>
              </a:rPr>
              <a:t>focuses on finding new and creative ways to generate revenue from customers</a:t>
            </a:r>
            <a:r>
              <a:rPr lang="en-US" b="0" i="0" dirty="0">
                <a:solidFill>
                  <a:srgbClr val="4D5156"/>
                </a:solidFill>
                <a:effectLst/>
                <a:highlight>
                  <a:srgbClr val="FFFFFF"/>
                </a:highlight>
                <a:latin typeface="Google Sans"/>
              </a:rPr>
              <a:t>, such as offering unique product or service bundles, implementing subscription models, or introducing tiered pricing</a:t>
            </a:r>
          </a:p>
        </p:txBody>
      </p:sp>
      <p:sp>
        <p:nvSpPr>
          <p:cNvPr id="4" name="Slide Number Placeholder 3">
            <a:extLst>
              <a:ext uri="{FF2B5EF4-FFF2-40B4-BE49-F238E27FC236}">
                <a16:creationId xmlns:a16="http://schemas.microsoft.com/office/drawing/2014/main" id="{B3D7199E-0283-ED80-F888-2F45344A4868}"/>
              </a:ext>
            </a:extLst>
          </p:cNvPr>
          <p:cNvSpPr>
            <a:spLocks noGrp="1"/>
          </p:cNvSpPr>
          <p:nvPr>
            <p:ph type="sldNum" sz="quarter" idx="10"/>
          </p:nvPr>
        </p:nvSpPr>
        <p:spPr/>
        <p:txBody>
          <a:bodyPr/>
          <a:lstStyle/>
          <a:p>
            <a:fld id="{48F63A3B-78C7-47BE-AE5E-E10140E04643}" type="slidenum">
              <a:rPr lang="en-US" smtClean="0"/>
              <a:pPr/>
              <a:t>17</a:t>
            </a:fld>
            <a:endParaRPr lang="en-US" dirty="0"/>
          </a:p>
        </p:txBody>
      </p:sp>
    </p:spTree>
    <p:extLst>
      <p:ext uri="{BB962C8B-B14F-4D97-AF65-F5344CB8AC3E}">
        <p14:creationId xmlns:p14="http://schemas.microsoft.com/office/powerpoint/2010/main" val="3233069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4DA9-6C22-8D37-7E52-0DA6F239D4E8}"/>
              </a:ext>
            </a:extLst>
          </p:cNvPr>
          <p:cNvSpPr>
            <a:spLocks noGrp="1"/>
          </p:cNvSpPr>
          <p:nvPr>
            <p:ph type="title"/>
          </p:nvPr>
        </p:nvSpPr>
        <p:spPr>
          <a:xfrm>
            <a:off x="840186" y="2637718"/>
            <a:ext cx="10511627" cy="1012785"/>
          </a:xfrm>
        </p:spPr>
        <p:txBody>
          <a:bodyPr/>
          <a:lstStyle/>
          <a:p>
            <a:r>
              <a:rPr lang="en-US" dirty="0"/>
              <a:t> revenue planning</a:t>
            </a:r>
            <a:br>
              <a:rPr lang="en-US" dirty="0"/>
            </a:br>
            <a:r>
              <a:rPr lang="en-US" dirty="0"/>
              <a:t>( excel template)</a:t>
            </a:r>
          </a:p>
        </p:txBody>
      </p:sp>
      <p:sp>
        <p:nvSpPr>
          <p:cNvPr id="4" name="Slide Number Placeholder 3">
            <a:extLst>
              <a:ext uri="{FF2B5EF4-FFF2-40B4-BE49-F238E27FC236}">
                <a16:creationId xmlns:a16="http://schemas.microsoft.com/office/drawing/2014/main" id="{B6CA45A8-7522-C497-A23A-61EE19E66FB6}"/>
              </a:ext>
            </a:extLst>
          </p:cNvPr>
          <p:cNvSpPr>
            <a:spLocks noGrp="1"/>
          </p:cNvSpPr>
          <p:nvPr>
            <p:ph type="sldNum" sz="quarter" idx="10"/>
          </p:nvPr>
        </p:nvSpPr>
        <p:spPr/>
        <p:txBody>
          <a:bodyPr/>
          <a:lstStyle/>
          <a:p>
            <a:fld id="{48F63A3B-78C7-47BE-AE5E-E10140E04643}" type="slidenum">
              <a:rPr lang="en-US" smtClean="0"/>
              <a:pPr/>
              <a:t>18</a:t>
            </a:fld>
            <a:endParaRPr lang="en-US" dirty="0"/>
          </a:p>
        </p:txBody>
      </p:sp>
      <p:sp>
        <p:nvSpPr>
          <p:cNvPr id="6" name="TextBox 5">
            <a:extLst>
              <a:ext uri="{FF2B5EF4-FFF2-40B4-BE49-F238E27FC236}">
                <a16:creationId xmlns:a16="http://schemas.microsoft.com/office/drawing/2014/main" id="{E8F58899-31AC-DB2D-610E-75BAA8CAC0FB}"/>
              </a:ext>
            </a:extLst>
          </p:cNvPr>
          <p:cNvSpPr txBox="1"/>
          <p:nvPr/>
        </p:nvSpPr>
        <p:spPr>
          <a:xfrm>
            <a:off x="3747911" y="4086579"/>
            <a:ext cx="3318933" cy="830997"/>
          </a:xfrm>
          <a:prstGeom prst="rect">
            <a:avLst/>
          </a:prstGeom>
          <a:noFill/>
        </p:spPr>
        <p:txBody>
          <a:bodyPr wrap="square" rtlCol="0">
            <a:spAutoFit/>
          </a:bodyPr>
          <a:lstStyle/>
          <a:p>
            <a:r>
              <a:rPr lang="en-US" sz="2400" dirty="0"/>
              <a:t>1.Sales </a:t>
            </a:r>
            <a:r>
              <a:rPr lang="en-US" sz="2400" dirty="0" err="1"/>
              <a:t>mertrics</a:t>
            </a:r>
            <a:endParaRPr lang="en-US" sz="2400" dirty="0"/>
          </a:p>
          <a:p>
            <a:r>
              <a:rPr lang="en-US" sz="2400" dirty="0"/>
              <a:t>2.Cost structure</a:t>
            </a:r>
          </a:p>
        </p:txBody>
      </p:sp>
    </p:spTree>
    <p:extLst>
      <p:ext uri="{BB962C8B-B14F-4D97-AF65-F5344CB8AC3E}">
        <p14:creationId xmlns:p14="http://schemas.microsoft.com/office/powerpoint/2010/main" val="2197203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67965B-1577-F3E1-278F-FA71B10995A0}"/>
              </a:ext>
            </a:extLst>
          </p:cNvPr>
          <p:cNvSpPr>
            <a:spLocks noGrp="1"/>
          </p:cNvSpPr>
          <p:nvPr>
            <p:ph type="sldNum" sz="quarter" idx="10"/>
          </p:nvPr>
        </p:nvSpPr>
        <p:spPr/>
        <p:txBody>
          <a:bodyPr/>
          <a:lstStyle/>
          <a:p>
            <a:fld id="{48F63A3B-78C7-47BE-AE5E-E10140E04643}" type="slidenum">
              <a:rPr lang="en-US" smtClean="0"/>
              <a:pPr/>
              <a:t>19</a:t>
            </a:fld>
            <a:endParaRPr lang="en-US" dirty="0"/>
          </a:p>
        </p:txBody>
      </p:sp>
      <p:graphicFrame>
        <p:nvGraphicFramePr>
          <p:cNvPr id="7" name="Table 6">
            <a:extLst>
              <a:ext uri="{FF2B5EF4-FFF2-40B4-BE49-F238E27FC236}">
                <a16:creationId xmlns:a16="http://schemas.microsoft.com/office/drawing/2014/main" id="{57AE9D54-18E1-4AD8-A448-447886298307}"/>
              </a:ext>
            </a:extLst>
          </p:cNvPr>
          <p:cNvGraphicFramePr>
            <a:graphicFrameLocks noGrp="1"/>
          </p:cNvGraphicFramePr>
          <p:nvPr>
            <p:extLst>
              <p:ext uri="{D42A27DB-BD31-4B8C-83A1-F6EECF244321}">
                <p14:modId xmlns:p14="http://schemas.microsoft.com/office/powerpoint/2010/main" val="2295159499"/>
              </p:ext>
            </p:extLst>
          </p:nvPr>
        </p:nvGraphicFramePr>
        <p:xfrm>
          <a:off x="2810976" y="543613"/>
          <a:ext cx="8081255" cy="3474720"/>
        </p:xfrm>
        <a:graphic>
          <a:graphicData uri="http://schemas.openxmlformats.org/drawingml/2006/table">
            <a:tbl>
              <a:tblPr/>
              <a:tblGrid>
                <a:gridCol w="1900690">
                  <a:extLst>
                    <a:ext uri="{9D8B030D-6E8A-4147-A177-3AD203B41FA5}">
                      <a16:colId xmlns:a16="http://schemas.microsoft.com/office/drawing/2014/main" val="3966945449"/>
                    </a:ext>
                  </a:extLst>
                </a:gridCol>
                <a:gridCol w="1236113">
                  <a:extLst>
                    <a:ext uri="{9D8B030D-6E8A-4147-A177-3AD203B41FA5}">
                      <a16:colId xmlns:a16="http://schemas.microsoft.com/office/drawing/2014/main" val="1604191276"/>
                    </a:ext>
                  </a:extLst>
                </a:gridCol>
                <a:gridCol w="1236113">
                  <a:extLst>
                    <a:ext uri="{9D8B030D-6E8A-4147-A177-3AD203B41FA5}">
                      <a16:colId xmlns:a16="http://schemas.microsoft.com/office/drawing/2014/main" val="327471585"/>
                    </a:ext>
                  </a:extLst>
                </a:gridCol>
                <a:gridCol w="1236113">
                  <a:extLst>
                    <a:ext uri="{9D8B030D-6E8A-4147-A177-3AD203B41FA5}">
                      <a16:colId xmlns:a16="http://schemas.microsoft.com/office/drawing/2014/main" val="3758919329"/>
                    </a:ext>
                  </a:extLst>
                </a:gridCol>
                <a:gridCol w="1236113">
                  <a:extLst>
                    <a:ext uri="{9D8B030D-6E8A-4147-A177-3AD203B41FA5}">
                      <a16:colId xmlns:a16="http://schemas.microsoft.com/office/drawing/2014/main" val="3172588117"/>
                    </a:ext>
                  </a:extLst>
                </a:gridCol>
                <a:gridCol w="1236113">
                  <a:extLst>
                    <a:ext uri="{9D8B030D-6E8A-4147-A177-3AD203B41FA5}">
                      <a16:colId xmlns:a16="http://schemas.microsoft.com/office/drawing/2014/main" val="402118795"/>
                    </a:ext>
                  </a:extLst>
                </a:gridCol>
              </a:tblGrid>
              <a:tr h="182880">
                <a:tc>
                  <a:txBody>
                    <a:bodyPr/>
                    <a:lstStyle/>
                    <a:p>
                      <a:pPr algn="l" fontAlgn="b"/>
                      <a:r>
                        <a:rPr lang="en-US" sz="1000" b="1" i="0" u="none" strike="noStrike">
                          <a:solidFill>
                            <a:srgbClr val="000000"/>
                          </a:solidFill>
                          <a:effectLst/>
                          <a:highlight>
                            <a:srgbClr val="D9D9D9"/>
                          </a:highlight>
                          <a:latin typeface="Arial" panose="020B0604020202020204" pitchFamily="34" charset="0"/>
                        </a:rPr>
                        <a:t>Sales Assumptions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1" i="0" u="none" strike="noStrike">
                          <a:solidFill>
                            <a:srgbClr val="000000"/>
                          </a:solidFill>
                          <a:effectLst/>
                          <a:latin typeface="Calibri" panose="020F0502020204030204" pitchFamily="34" charset="0"/>
                        </a:rPr>
                        <a:t>Year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Calibri" panose="020F0502020204030204" pitchFamily="34" charset="0"/>
                        </a:rPr>
                        <a:t>Year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Calibri" panose="020F0502020204030204" pitchFamily="34" charset="0"/>
                        </a:rPr>
                        <a:t>Year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Calibri" panose="020F0502020204030204" pitchFamily="34" charset="0"/>
                        </a:rPr>
                        <a:t>Year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Calibri" panose="020F0502020204030204" pitchFamily="34" charset="0"/>
                        </a:rPr>
                        <a:t>Year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8533032"/>
                  </a:ext>
                </a:extLst>
              </a:tr>
              <a:tr h="365760">
                <a:tc>
                  <a:txBody>
                    <a:bodyPr/>
                    <a:lstStyle/>
                    <a:p>
                      <a:pPr algn="l" fontAlgn="b"/>
                      <a:r>
                        <a:rPr lang="en-US" sz="1100" b="0" i="0" u="none" strike="noStrike">
                          <a:solidFill>
                            <a:srgbClr val="000000"/>
                          </a:solidFill>
                          <a:effectLst/>
                          <a:latin typeface="Calibri" panose="020F0502020204030204" pitchFamily="34" charset="0"/>
                        </a:rPr>
                        <a:t>Days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363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363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363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363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n-US" sz="1100" b="0" i="0" u="none" strike="noStrike">
                          <a:solidFill>
                            <a:srgbClr val="000000"/>
                          </a:solidFill>
                          <a:effectLst/>
                          <a:latin typeface="Calibri" panose="020F0502020204030204" pitchFamily="34" charset="0"/>
                        </a:rPr>
                        <a:t>363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584850212"/>
                  </a:ext>
                </a:extLst>
              </a:tr>
              <a:tr h="182880">
                <a:tc>
                  <a:txBody>
                    <a:bodyPr/>
                    <a:lstStyle/>
                    <a:p>
                      <a:pPr algn="l" fontAlgn="b"/>
                      <a:r>
                        <a:rPr lang="en-US" sz="1100" b="0" i="0" u="none" strike="noStrike">
                          <a:solidFill>
                            <a:srgbClr val="000000"/>
                          </a:solidFill>
                          <a:effectLst/>
                          <a:latin typeface="Calibri" panose="020F0502020204030204" pitchFamily="34" charset="0"/>
                        </a:rPr>
                        <a:t>Group size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3.00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3.00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3.00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3.00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3.00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783846860"/>
                  </a:ext>
                </a:extLst>
              </a:tr>
              <a:tr h="365760">
                <a:tc>
                  <a:txBody>
                    <a:bodyPr/>
                    <a:lstStyle/>
                    <a:p>
                      <a:pPr algn="l" fontAlgn="b"/>
                      <a:r>
                        <a:rPr lang="fr-FR" sz="1100" b="0" i="0" u="none" strike="noStrike">
                          <a:solidFill>
                            <a:srgbClr val="000000"/>
                          </a:solidFill>
                          <a:effectLst/>
                          <a:latin typeface="Calibri" panose="020F0502020204030204" pitchFamily="34" charset="0"/>
                        </a:rPr>
                        <a:t>ARPU - Average revenue per user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687,000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721,350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757,418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795,288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835,053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372129349"/>
                  </a:ext>
                </a:extLst>
              </a:tr>
              <a:tr h="365760">
                <a:tc>
                  <a:txBody>
                    <a:bodyPr/>
                    <a:lstStyle/>
                    <a:p>
                      <a:pPr algn="l" fontAlgn="b"/>
                      <a:r>
                        <a:rPr lang="en-US" sz="1100" b="0" i="0" u="none" strike="noStrike">
                          <a:solidFill>
                            <a:srgbClr val="000000"/>
                          </a:solidFill>
                          <a:effectLst/>
                          <a:latin typeface="Calibri" panose="020F0502020204030204" pitchFamily="34" charset="0"/>
                        </a:rPr>
                        <a:t>Customers per day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77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96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96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96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96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245706887"/>
                  </a:ext>
                </a:extLst>
              </a:tr>
              <a:tr h="365760">
                <a:tc>
                  <a:txBody>
                    <a:bodyPr/>
                    <a:lstStyle/>
                    <a:p>
                      <a:pPr algn="l" fontAlgn="b"/>
                      <a:r>
                        <a:rPr lang="en-US" sz="1100" b="0" i="0" u="none" strike="noStrike">
                          <a:solidFill>
                            <a:srgbClr val="000000"/>
                          </a:solidFill>
                          <a:effectLst/>
                          <a:latin typeface="Calibri" panose="020F0502020204030204" pitchFamily="34" charset="0"/>
                        </a:rPr>
                        <a:t>Seats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80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80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80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80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80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458781325"/>
                  </a:ext>
                </a:extLst>
              </a:tr>
              <a:tr h="182880">
                <a:tc>
                  <a:txBody>
                    <a:bodyPr/>
                    <a:lstStyle/>
                    <a:p>
                      <a:pPr algn="l" fontAlgn="b"/>
                      <a:r>
                        <a:rPr lang="en-US" sz="1100" b="0" i="0" u="none" strike="noStrike">
                          <a:solidFill>
                            <a:srgbClr val="000000"/>
                          </a:solidFill>
                          <a:effectLst/>
                          <a:latin typeface="Calibri" panose="020F0502020204030204" pitchFamily="34" charset="0"/>
                        </a:rPr>
                        <a:t>Round per day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0.96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1.20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1.20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1.20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Calibri" panose="020F0502020204030204" pitchFamily="34" charset="0"/>
                        </a:rPr>
                        <a:t>                            1.20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44047052"/>
                  </a:ext>
                </a:extLst>
              </a:tr>
              <a:tr h="182880">
                <a:tc>
                  <a:txBody>
                    <a:bodyPr/>
                    <a:lstStyle/>
                    <a:p>
                      <a:pPr algn="l" fontAlgn="b"/>
                      <a:r>
                        <a:rPr lang="en-US" sz="1100" b="0" i="0" u="none" strike="noStrike">
                          <a:solidFill>
                            <a:srgbClr val="000000"/>
                          </a:solidFill>
                          <a:effectLst/>
                          <a:latin typeface="Calibri" panose="020F0502020204030204" pitchFamily="34" charset="0"/>
                        </a:rPr>
                        <a:t>Months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246002881"/>
                  </a:ext>
                </a:extLst>
              </a:tr>
              <a:tr h="182880">
                <a:tc>
                  <a:txBody>
                    <a:bodyPr/>
                    <a:lstStyle/>
                    <a:p>
                      <a:pPr algn="l" fontAlgn="b"/>
                      <a:r>
                        <a:rPr lang="en-US" sz="1100" b="0" i="0" u="none" strike="noStrike">
                          <a:solidFill>
                            <a:srgbClr val="000000"/>
                          </a:solidFill>
                          <a:effectLst/>
                          <a:latin typeface="Calibri" panose="020F0502020204030204" pitchFamily="34" charset="0"/>
                        </a:rPr>
                        <a:t>Average Spend per TC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2,061,000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2,164,050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2,272,253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2,385,865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2,505,158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642174454"/>
                  </a:ext>
                </a:extLst>
              </a:tr>
              <a:tr h="182880">
                <a:tc>
                  <a:txBody>
                    <a:bodyPr/>
                    <a:lstStyle/>
                    <a:p>
                      <a:pPr algn="l" fontAlgn="b"/>
                      <a:r>
                        <a:rPr lang="en-US" sz="1100" b="0" i="0" u="none" strike="noStrike">
                          <a:solidFill>
                            <a:srgbClr val="000000"/>
                          </a:solidFill>
                          <a:effectLst/>
                          <a:latin typeface="Calibri" panose="020F0502020204030204" pitchFamily="34" charset="0"/>
                        </a:rPr>
                        <a:t>Price inflation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888646163"/>
                  </a:ext>
                </a:extLst>
              </a:tr>
              <a:tr h="182880">
                <a:tc>
                  <a:txBody>
                    <a:bodyPr/>
                    <a:lstStyle/>
                    <a:p>
                      <a:pPr algn="l" fontAlgn="b"/>
                      <a:r>
                        <a:rPr lang="en-US" sz="1100" b="0" i="0" u="none" strike="noStrike">
                          <a:solidFill>
                            <a:srgbClr val="000000"/>
                          </a:solidFill>
                          <a:effectLst/>
                          <a:latin typeface="Calibri" panose="020F0502020204030204" pitchFamily="34" charset="0"/>
                        </a:rPr>
                        <a:t>Average TC Per Day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25.66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32.08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32.08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32.08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32.08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437607271"/>
                  </a:ext>
                </a:extLst>
              </a:tr>
              <a:tr h="182880">
                <a:tc>
                  <a:txBody>
                    <a:bodyPr/>
                    <a:lstStyle/>
                    <a:p>
                      <a:pPr algn="l" fontAlgn="b"/>
                      <a:r>
                        <a:rPr lang="en-US" sz="1100" b="0" i="0" u="none" strike="noStrike">
                          <a:solidFill>
                            <a:srgbClr val="000000"/>
                          </a:solidFill>
                          <a:effectLst/>
                          <a:latin typeface="Calibri" panose="020F0502020204030204" pitchFamily="34" charset="0"/>
                        </a:rPr>
                        <a:t>TC Growth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566950861"/>
                  </a:ext>
                </a:extLst>
              </a:tr>
              <a:tr h="182880">
                <a:tc>
                  <a:txBody>
                    <a:bodyPr/>
                    <a:lstStyle/>
                    <a:p>
                      <a:pPr algn="l" fontAlgn="b"/>
                      <a:r>
                        <a:rPr lang="en-US" sz="1100" b="0" i="0" u="none" strike="noStrike">
                          <a:solidFill>
                            <a:srgbClr val="000000"/>
                          </a:solidFill>
                          <a:effectLst/>
                          <a:latin typeface="Calibri" panose="020F0502020204030204" pitchFamily="34" charset="0"/>
                        </a:rPr>
                        <a:t>Daily sales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52,892,562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69,421,488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72,892,562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76,537,190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80,364,050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759168972"/>
                  </a:ext>
                </a:extLst>
              </a:tr>
              <a:tr h="182880">
                <a:tc>
                  <a:txBody>
                    <a:bodyPr/>
                    <a:lstStyle/>
                    <a:p>
                      <a:pPr algn="l" fontAlgn="b"/>
                      <a:r>
                        <a:rPr lang="en-US" sz="1100" b="0" i="0" u="none" strike="noStrike">
                          <a:solidFill>
                            <a:srgbClr val="000000"/>
                          </a:solidFill>
                          <a:effectLst/>
                          <a:latin typeface="Calibri" panose="020F0502020204030204" pitchFamily="34" charset="0"/>
                        </a:rPr>
                        <a:t>Monthly sales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1,600,000,000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2,100,000,000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2,205,000,000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2,315,250,000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2,431,012,500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0457207"/>
                  </a:ext>
                </a:extLst>
              </a:tr>
              <a:tr h="182880">
                <a:tc>
                  <a:txBody>
                    <a:bodyPr/>
                    <a:lstStyle/>
                    <a:p>
                      <a:pPr algn="l" fontAlgn="b"/>
                      <a:r>
                        <a:rPr lang="en-US" sz="1100" b="0" i="0" u="none" strike="noStrike">
                          <a:solidFill>
                            <a:srgbClr val="000000"/>
                          </a:solidFill>
                          <a:effectLst/>
                          <a:latin typeface="Calibri" panose="020F0502020204030204" pitchFamily="34" charset="0"/>
                        </a:rPr>
                        <a:t>Annual Sales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19,200,000,000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Calibri" panose="020F0502020204030204" pitchFamily="34" charset="0"/>
                        </a:rPr>
                        <a:t>        25,200,000,000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26,460,000,000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27,783,000,000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Calibri" panose="020F0502020204030204" pitchFamily="34" charset="0"/>
                        </a:rPr>
                        <a:t>        29,172,150,000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7009151"/>
                  </a:ext>
                </a:extLst>
              </a:tr>
            </a:tbl>
          </a:graphicData>
        </a:graphic>
      </p:graphicFrame>
      <p:pic>
        <p:nvPicPr>
          <p:cNvPr id="8" name="Picture 7">
            <a:extLst>
              <a:ext uri="{FF2B5EF4-FFF2-40B4-BE49-F238E27FC236}">
                <a16:creationId xmlns:a16="http://schemas.microsoft.com/office/drawing/2014/main" id="{C541E0A8-ABF2-919E-035D-2AF04AA20EC7}"/>
              </a:ext>
            </a:extLst>
          </p:cNvPr>
          <p:cNvPicPr>
            <a:picLocks noChangeAspect="1"/>
          </p:cNvPicPr>
          <p:nvPr/>
        </p:nvPicPr>
        <p:blipFill>
          <a:blip r:embed="rId2"/>
          <a:stretch>
            <a:fillRect/>
          </a:stretch>
        </p:blipFill>
        <p:spPr>
          <a:xfrm>
            <a:off x="3714045" y="4244622"/>
            <a:ext cx="5863459" cy="2501226"/>
          </a:xfrm>
          <a:prstGeom prst="rect">
            <a:avLst/>
          </a:prstGeom>
        </p:spPr>
      </p:pic>
      <p:sp>
        <p:nvSpPr>
          <p:cNvPr id="9" name="TextBox 8">
            <a:extLst>
              <a:ext uri="{FF2B5EF4-FFF2-40B4-BE49-F238E27FC236}">
                <a16:creationId xmlns:a16="http://schemas.microsoft.com/office/drawing/2014/main" id="{15644DCE-D752-41FC-B149-893B8A2AA5FA}"/>
              </a:ext>
            </a:extLst>
          </p:cNvPr>
          <p:cNvSpPr txBox="1"/>
          <p:nvPr/>
        </p:nvSpPr>
        <p:spPr>
          <a:xfrm>
            <a:off x="454395" y="457199"/>
            <a:ext cx="2356581" cy="1200329"/>
          </a:xfrm>
          <a:prstGeom prst="rect">
            <a:avLst/>
          </a:prstGeom>
          <a:noFill/>
        </p:spPr>
        <p:txBody>
          <a:bodyPr wrap="square" rtlCol="0">
            <a:spAutoFit/>
          </a:bodyPr>
          <a:lstStyle/>
          <a:p>
            <a:pPr algn="ctr"/>
            <a:r>
              <a:rPr lang="en-US" sz="2400" b="1" dirty="0"/>
              <a:t>RESTAURANT</a:t>
            </a:r>
          </a:p>
          <a:p>
            <a:pPr algn="ctr"/>
            <a:r>
              <a:rPr lang="en-US" sz="2400" b="1" dirty="0"/>
              <a:t>REVENUE MODEL</a:t>
            </a:r>
          </a:p>
        </p:txBody>
      </p:sp>
    </p:spTree>
    <p:extLst>
      <p:ext uri="{BB962C8B-B14F-4D97-AF65-F5344CB8AC3E}">
        <p14:creationId xmlns:p14="http://schemas.microsoft.com/office/powerpoint/2010/main" val="267771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a:lstStyle/>
          <a:p>
            <a:r>
              <a:rPr lang="en-US" dirty="0"/>
              <a:t>agenda</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14400" y="2834640"/>
            <a:ext cx="6583680" cy="3207344"/>
          </a:xfrm>
        </p:spPr>
        <p:txBody>
          <a:bodyPr>
            <a:normAutofit/>
          </a:bodyPr>
          <a:lstStyle/>
          <a:p>
            <a:r>
              <a:rPr lang="en-US" dirty="0"/>
              <a:t>1.Introduction</a:t>
            </a:r>
          </a:p>
          <a:p>
            <a:r>
              <a:rPr lang="en-US" dirty="0"/>
              <a:t>21.Revenue model</a:t>
            </a:r>
          </a:p>
          <a:p>
            <a:r>
              <a:rPr lang="en-US" dirty="0"/>
              <a:t>3.Revenue planning  – Restaurant revenue model</a:t>
            </a:r>
          </a:p>
          <a:p>
            <a:r>
              <a:rPr lang="en-US" dirty="0"/>
              <a:t>(excel template)</a:t>
            </a:r>
          </a:p>
          <a:p>
            <a:r>
              <a:rPr lang="en-US" dirty="0"/>
              <a:t>4. Q&amp;A</a:t>
            </a:r>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391321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12FB16-11A3-81F6-9D9C-8390C24EA336}"/>
              </a:ext>
            </a:extLst>
          </p:cNvPr>
          <p:cNvSpPr>
            <a:spLocks noGrp="1"/>
          </p:cNvSpPr>
          <p:nvPr>
            <p:ph type="sldNum" sz="quarter" idx="10"/>
          </p:nvPr>
        </p:nvSpPr>
        <p:spPr/>
        <p:txBody>
          <a:bodyPr/>
          <a:lstStyle/>
          <a:p>
            <a:fld id="{48F63A3B-78C7-47BE-AE5E-E10140E04643}" type="slidenum">
              <a:rPr lang="en-US" smtClean="0"/>
              <a:pPr/>
              <a:t>20</a:t>
            </a:fld>
            <a:endParaRPr lang="en-US" dirty="0"/>
          </a:p>
        </p:txBody>
      </p:sp>
      <p:graphicFrame>
        <p:nvGraphicFramePr>
          <p:cNvPr id="8" name="Table 7">
            <a:extLst>
              <a:ext uri="{FF2B5EF4-FFF2-40B4-BE49-F238E27FC236}">
                <a16:creationId xmlns:a16="http://schemas.microsoft.com/office/drawing/2014/main" id="{B2705C40-4885-5838-FF47-68DAD0AD6118}"/>
              </a:ext>
            </a:extLst>
          </p:cNvPr>
          <p:cNvGraphicFramePr>
            <a:graphicFrameLocks noGrp="1"/>
          </p:cNvGraphicFramePr>
          <p:nvPr>
            <p:extLst>
              <p:ext uri="{D42A27DB-BD31-4B8C-83A1-F6EECF244321}">
                <p14:modId xmlns:p14="http://schemas.microsoft.com/office/powerpoint/2010/main" val="3787980609"/>
              </p:ext>
            </p:extLst>
          </p:nvPr>
        </p:nvGraphicFramePr>
        <p:xfrm>
          <a:off x="2798056" y="589897"/>
          <a:ext cx="7721600" cy="3291840"/>
        </p:xfrm>
        <a:graphic>
          <a:graphicData uri="http://schemas.openxmlformats.org/drawingml/2006/table">
            <a:tbl>
              <a:tblPr/>
              <a:tblGrid>
                <a:gridCol w="1816100">
                  <a:extLst>
                    <a:ext uri="{9D8B030D-6E8A-4147-A177-3AD203B41FA5}">
                      <a16:colId xmlns:a16="http://schemas.microsoft.com/office/drawing/2014/main" val="3051822915"/>
                    </a:ext>
                  </a:extLst>
                </a:gridCol>
                <a:gridCol w="1181100">
                  <a:extLst>
                    <a:ext uri="{9D8B030D-6E8A-4147-A177-3AD203B41FA5}">
                      <a16:colId xmlns:a16="http://schemas.microsoft.com/office/drawing/2014/main" val="1085321858"/>
                    </a:ext>
                  </a:extLst>
                </a:gridCol>
                <a:gridCol w="1181100">
                  <a:extLst>
                    <a:ext uri="{9D8B030D-6E8A-4147-A177-3AD203B41FA5}">
                      <a16:colId xmlns:a16="http://schemas.microsoft.com/office/drawing/2014/main" val="520986021"/>
                    </a:ext>
                  </a:extLst>
                </a:gridCol>
                <a:gridCol w="1181100">
                  <a:extLst>
                    <a:ext uri="{9D8B030D-6E8A-4147-A177-3AD203B41FA5}">
                      <a16:colId xmlns:a16="http://schemas.microsoft.com/office/drawing/2014/main" val="2857891659"/>
                    </a:ext>
                  </a:extLst>
                </a:gridCol>
                <a:gridCol w="1181100">
                  <a:extLst>
                    <a:ext uri="{9D8B030D-6E8A-4147-A177-3AD203B41FA5}">
                      <a16:colId xmlns:a16="http://schemas.microsoft.com/office/drawing/2014/main" val="2031953779"/>
                    </a:ext>
                  </a:extLst>
                </a:gridCol>
                <a:gridCol w="1181100">
                  <a:extLst>
                    <a:ext uri="{9D8B030D-6E8A-4147-A177-3AD203B41FA5}">
                      <a16:colId xmlns:a16="http://schemas.microsoft.com/office/drawing/2014/main" val="700721896"/>
                    </a:ext>
                  </a:extLst>
                </a:gridCol>
              </a:tblGrid>
              <a:tr h="182880">
                <a:tc>
                  <a:txBody>
                    <a:bodyPr/>
                    <a:lstStyle/>
                    <a:p>
                      <a:pPr algn="l" fontAlgn="b"/>
                      <a:r>
                        <a:rPr lang="en-US" sz="1000" b="1" i="0" u="none" strike="noStrike">
                          <a:solidFill>
                            <a:srgbClr val="000000"/>
                          </a:solidFill>
                          <a:effectLst/>
                          <a:highlight>
                            <a:srgbClr val="D9D9D9"/>
                          </a:highlight>
                          <a:latin typeface="Arial" panose="020B0604020202020204" pitchFamily="34" charset="0"/>
                        </a:rPr>
                        <a:t>Sales Assumptions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100" b="1" i="0" u="none" strike="noStrike">
                          <a:solidFill>
                            <a:srgbClr val="000000"/>
                          </a:solidFill>
                          <a:effectLst/>
                          <a:latin typeface="Calibri" panose="020F0502020204030204" pitchFamily="34" charset="0"/>
                        </a:rPr>
                        <a:t>Year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US" sz="1100" b="1" i="0" u="none" strike="noStrike">
                          <a:solidFill>
                            <a:srgbClr val="000000"/>
                          </a:solidFill>
                          <a:effectLst/>
                          <a:latin typeface="Calibri" panose="020F0502020204030204" pitchFamily="34" charset="0"/>
                        </a:rPr>
                        <a:t>Year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US" sz="1100" b="1" i="0" u="none" strike="noStrike">
                          <a:solidFill>
                            <a:srgbClr val="000000"/>
                          </a:solidFill>
                          <a:effectLst/>
                          <a:latin typeface="Calibri" panose="020F0502020204030204" pitchFamily="34" charset="0"/>
                        </a:rPr>
                        <a:t>Year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US" sz="1100" b="1" i="0" u="none" strike="noStrike">
                          <a:solidFill>
                            <a:srgbClr val="000000"/>
                          </a:solidFill>
                          <a:effectLst/>
                          <a:latin typeface="Calibri" panose="020F0502020204030204" pitchFamily="34" charset="0"/>
                        </a:rPr>
                        <a:t>Year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US" sz="1100" b="1" i="0" u="none" strike="noStrike" dirty="0">
                          <a:solidFill>
                            <a:srgbClr val="000000"/>
                          </a:solidFill>
                          <a:effectLst/>
                          <a:latin typeface="Calibri" panose="020F0502020204030204" pitchFamily="34" charset="0"/>
                        </a:rPr>
                        <a:t>Year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83570168"/>
                  </a:ext>
                </a:extLst>
              </a:tr>
              <a:tr h="182880">
                <a:tc>
                  <a:txBody>
                    <a:bodyPr/>
                    <a:lstStyle/>
                    <a:p>
                      <a:pPr algn="l" fontAlgn="b"/>
                      <a:r>
                        <a:rPr lang="en-US" sz="1100" b="0" i="0" u="none" strike="noStrike">
                          <a:solidFill>
                            <a:srgbClr val="000000"/>
                          </a:solidFill>
                          <a:effectLst/>
                          <a:latin typeface="Calibri" panose="020F0502020204030204" pitchFamily="34" charset="0"/>
                        </a:rPr>
                        <a:t>Number of tables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914341951"/>
                  </a:ext>
                </a:extLst>
              </a:tr>
              <a:tr h="182880">
                <a:tc>
                  <a:txBody>
                    <a:bodyPr/>
                    <a:lstStyle/>
                    <a:p>
                      <a:pPr algn="l" fontAlgn="b"/>
                      <a:r>
                        <a:rPr lang="en-US" sz="1100" b="0" i="0" u="none" strike="noStrike">
                          <a:solidFill>
                            <a:srgbClr val="000000"/>
                          </a:solidFill>
                          <a:effectLst/>
                          <a:latin typeface="Calibri" panose="020F0502020204030204" pitchFamily="34" charset="0"/>
                        </a:rPr>
                        <a:t>Avg.Daily Turnover per table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891358465"/>
                  </a:ext>
                </a:extLst>
              </a:tr>
              <a:tr h="182880">
                <a:tc>
                  <a:txBody>
                    <a:bodyPr/>
                    <a:lstStyle/>
                    <a:p>
                      <a:pPr algn="l" fontAlgn="b"/>
                      <a:r>
                        <a:rPr lang="en-US" sz="1100" b="0" i="0" u="none" strike="noStrike">
                          <a:solidFill>
                            <a:srgbClr val="000000"/>
                          </a:solidFill>
                          <a:effectLst/>
                          <a:latin typeface="Calibri" panose="020F0502020204030204" pitchFamily="34" charset="0"/>
                        </a:rPr>
                        <a:t>Avg. oder value per table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3,000,000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3,000,000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3,000,000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3,000,000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3,000,000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9075791"/>
                  </a:ext>
                </a:extLst>
              </a:tr>
              <a:tr h="182880">
                <a:tc>
                  <a:txBody>
                    <a:bodyPr/>
                    <a:lstStyle/>
                    <a:p>
                      <a:pPr algn="l" fontAlgn="b"/>
                      <a:r>
                        <a:rPr lang="en-US" sz="1100" b="0" i="0" u="none" strike="noStrike">
                          <a:solidFill>
                            <a:srgbClr val="000000"/>
                          </a:solidFill>
                          <a:effectLst/>
                          <a:latin typeface="Calibri" panose="020F0502020204030204" pitchFamily="34" charset="0"/>
                        </a:rPr>
                        <a:t>Average Daily Revenue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90,000,000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135,000,000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180,000,000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225,000,000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270,000,000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745027703"/>
                  </a:ext>
                </a:extLst>
              </a:tr>
              <a:tr h="182880">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584039550"/>
                  </a:ext>
                </a:extLst>
              </a:tr>
              <a:tr h="182880">
                <a:tc>
                  <a:txBody>
                    <a:bodyPr/>
                    <a:lstStyle/>
                    <a:p>
                      <a:pPr algn="l" fontAlgn="b"/>
                      <a:r>
                        <a:rPr lang="en-US" sz="1100" b="0" i="0" u="none" strike="noStrike">
                          <a:solidFill>
                            <a:srgbClr val="000000"/>
                          </a:solidFill>
                          <a:effectLst/>
                          <a:latin typeface="Calibri" panose="020F0502020204030204" pitchFamily="34" charset="0"/>
                        </a:rPr>
                        <a:t>Working days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5037985"/>
                  </a:ext>
                </a:extLst>
              </a:tr>
              <a:tr h="182880">
                <a:tc>
                  <a:txBody>
                    <a:bodyPr/>
                    <a:lstStyle/>
                    <a:p>
                      <a:pPr algn="l" fontAlgn="b"/>
                      <a:r>
                        <a:rPr lang="en-US" sz="1100" b="0" i="0" u="none" strike="noStrike">
                          <a:solidFill>
                            <a:srgbClr val="000000"/>
                          </a:solidFill>
                          <a:effectLst/>
                          <a:latin typeface="Calibri" panose="020F0502020204030204" pitchFamily="34" charset="0"/>
                        </a:rPr>
                        <a:t>Open weeks per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202125223"/>
                  </a:ext>
                </a:extLst>
              </a:tr>
              <a:tr h="182880">
                <a:tc>
                  <a:txBody>
                    <a:bodyPr/>
                    <a:lstStyle/>
                    <a:p>
                      <a:pPr algn="l" fontAlgn="b"/>
                      <a:r>
                        <a:rPr lang="en-US" sz="1100" b="0" i="0" u="none" strike="noStrike">
                          <a:solidFill>
                            <a:srgbClr val="000000"/>
                          </a:solidFill>
                          <a:effectLst/>
                          <a:latin typeface="Calibri" panose="020F0502020204030204" pitchFamily="34" charset="0"/>
                        </a:rPr>
                        <a:t>Max Revenue during the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31,500,000,000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47,250,000,000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63,000,000,000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78,750,000,000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94,500,000,000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17291238"/>
                  </a:ext>
                </a:extLst>
              </a:tr>
              <a:tr h="182880">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678250345"/>
                  </a:ext>
                </a:extLst>
              </a:tr>
              <a:tr h="182880">
                <a:tc>
                  <a:txBody>
                    <a:bodyPr/>
                    <a:lstStyle/>
                    <a:p>
                      <a:pPr algn="l" fontAlgn="b"/>
                      <a:r>
                        <a:rPr lang="en-US" sz="1100" b="1" i="0" u="none" strike="noStrike">
                          <a:solidFill>
                            <a:srgbClr val="000000"/>
                          </a:solidFill>
                          <a:effectLst/>
                          <a:latin typeface="Calibri" panose="020F0502020204030204" pitchFamily="34" charset="0"/>
                        </a:rPr>
                        <a:t>Monthly Buildout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92337283"/>
                  </a:ext>
                </a:extLst>
              </a:tr>
              <a:tr h="182880">
                <a:tc>
                  <a:txBody>
                    <a:bodyPr/>
                    <a:lstStyle/>
                    <a:p>
                      <a:pPr algn="ctr" fontAlgn="b"/>
                      <a:r>
                        <a:rPr lang="en-US" sz="1100" b="1" i="0" u="none" strike="noStrike">
                          <a:solidFill>
                            <a:srgbClr val="000000"/>
                          </a:solidFill>
                          <a:effectLst/>
                          <a:latin typeface="Calibri" panose="020F0502020204030204" pitchFamily="34" charset="0"/>
                        </a:rPr>
                        <a:t>Period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US" sz="1100" b="1" i="0" u="none" strike="noStrike">
                          <a:solidFill>
                            <a:srgbClr val="000000"/>
                          </a:solidFill>
                          <a:effectLst/>
                          <a:latin typeface="Calibri" panose="020F0502020204030204" pitchFamily="34" charset="0"/>
                        </a:rPr>
                        <a:t>Jan-25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US" sz="1100" b="1" i="0" u="none" strike="noStrike">
                          <a:solidFill>
                            <a:srgbClr val="000000"/>
                          </a:solidFill>
                          <a:effectLst/>
                          <a:latin typeface="Calibri" panose="020F0502020204030204" pitchFamily="34" charset="0"/>
                        </a:rPr>
                        <a:t>Feb-25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US" sz="1100" b="1" i="0" u="none" strike="noStrike">
                          <a:solidFill>
                            <a:srgbClr val="000000"/>
                          </a:solidFill>
                          <a:effectLst/>
                          <a:latin typeface="Calibri" panose="020F0502020204030204" pitchFamily="34" charset="0"/>
                        </a:rPr>
                        <a:t>Mar -25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US" sz="1100" b="1" i="0" u="none" strike="noStrike">
                          <a:solidFill>
                            <a:srgbClr val="000000"/>
                          </a:solidFill>
                          <a:effectLst/>
                          <a:latin typeface="Calibri" panose="020F0502020204030204" pitchFamily="34" charset="0"/>
                        </a:rPr>
                        <a:t>Apr-25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US" sz="1100" b="1" i="0" u="none" strike="noStrike">
                          <a:solidFill>
                            <a:srgbClr val="000000"/>
                          </a:solidFill>
                          <a:effectLst/>
                          <a:latin typeface="Calibri" panose="020F0502020204030204" pitchFamily="34" charset="0"/>
                        </a:rPr>
                        <a:t>May-25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697524844"/>
                  </a:ext>
                </a:extLst>
              </a:tr>
              <a:tr h="182880">
                <a:tc>
                  <a:txBody>
                    <a:bodyPr/>
                    <a:lstStyle/>
                    <a:p>
                      <a:pPr algn="l" fontAlgn="b"/>
                      <a:r>
                        <a:rPr lang="en-US" sz="1100" b="0" i="0" u="none" strike="noStrike">
                          <a:solidFill>
                            <a:srgbClr val="000000"/>
                          </a:solidFill>
                          <a:effectLst/>
                          <a:latin typeface="Calibri" panose="020F0502020204030204" pitchFamily="34" charset="0"/>
                        </a:rPr>
                        <a:t>Utilization (Ocuppancy) Rate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05795752"/>
                  </a:ext>
                </a:extLst>
              </a:tr>
              <a:tr h="182880">
                <a:tc>
                  <a:txBody>
                    <a:bodyPr/>
                    <a:lstStyle/>
                    <a:p>
                      <a:pPr algn="l" fontAlgn="b"/>
                      <a:r>
                        <a:rPr lang="en-US" sz="1100" b="0" i="0" u="none" strike="noStrike">
                          <a:solidFill>
                            <a:srgbClr val="000000"/>
                          </a:solidFill>
                          <a:effectLst/>
                          <a:latin typeface="Calibri" panose="020F0502020204030204" pitchFamily="34" charset="0"/>
                        </a:rPr>
                        <a:t>Number of tables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95262052"/>
                  </a:ext>
                </a:extLst>
              </a:tr>
              <a:tr h="182880">
                <a:tc>
                  <a:txBody>
                    <a:bodyPr/>
                    <a:lstStyle/>
                    <a:p>
                      <a:pPr algn="l" fontAlgn="b"/>
                      <a:r>
                        <a:rPr lang="en-US" sz="1100" b="0" i="0" u="none" strike="noStrike">
                          <a:solidFill>
                            <a:srgbClr val="000000"/>
                          </a:solidFill>
                          <a:effectLst/>
                          <a:latin typeface="Calibri" panose="020F0502020204030204" pitchFamily="34" charset="0"/>
                        </a:rPr>
                        <a:t>Avg.Daily Turnover per table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13823720"/>
                  </a:ext>
                </a:extLst>
              </a:tr>
              <a:tr h="182880">
                <a:tc>
                  <a:txBody>
                    <a:bodyPr/>
                    <a:lstStyle/>
                    <a:p>
                      <a:pPr algn="l" fontAlgn="b"/>
                      <a:r>
                        <a:rPr lang="en-US" sz="1100" b="0" i="0" u="none" strike="noStrike">
                          <a:solidFill>
                            <a:srgbClr val="000000"/>
                          </a:solidFill>
                          <a:effectLst/>
                          <a:latin typeface="Calibri" panose="020F0502020204030204" pitchFamily="34" charset="0"/>
                        </a:rPr>
                        <a:t>Avg. oder value per table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3000000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3000000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3000000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3000000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3000000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646753607"/>
                  </a:ext>
                </a:extLst>
              </a:tr>
              <a:tr h="182880">
                <a:tc>
                  <a:txBody>
                    <a:bodyPr/>
                    <a:lstStyle/>
                    <a:p>
                      <a:pPr algn="l" fontAlgn="b"/>
                      <a:r>
                        <a:rPr lang="en-US" sz="1100" b="0" i="0" u="none" strike="noStrike">
                          <a:solidFill>
                            <a:srgbClr val="000000"/>
                          </a:solidFill>
                          <a:effectLst/>
                          <a:latin typeface="Calibri" panose="020F0502020204030204" pitchFamily="34" charset="0"/>
                        </a:rPr>
                        <a:t>Working Days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258962849"/>
                  </a:ext>
                </a:extLst>
              </a:tr>
              <a:tr h="182880">
                <a:tc>
                  <a:txBody>
                    <a:bodyPr/>
                    <a:lstStyle/>
                    <a:p>
                      <a:pPr algn="l" fontAlgn="b"/>
                      <a:r>
                        <a:rPr lang="en-US" sz="1100" b="0" i="0" u="none" strike="noStrike">
                          <a:solidFill>
                            <a:srgbClr val="000000"/>
                          </a:solidFill>
                          <a:effectLst/>
                          <a:latin typeface="Calibri" panose="020F0502020204030204" pitchFamily="34" charset="0"/>
                        </a:rPr>
                        <a:t>Projected monthly Revenue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1,395,000,000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1,512,000,000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1,953,000,000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          2,025,000,000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Calibri" panose="020F0502020204030204" pitchFamily="34" charset="0"/>
                        </a:rPr>
                        <a:t>          2,232,000,000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7815280"/>
                  </a:ext>
                </a:extLst>
              </a:tr>
            </a:tbl>
          </a:graphicData>
        </a:graphic>
      </p:graphicFrame>
      <p:pic>
        <p:nvPicPr>
          <p:cNvPr id="10" name="Picture 9">
            <a:extLst>
              <a:ext uri="{FF2B5EF4-FFF2-40B4-BE49-F238E27FC236}">
                <a16:creationId xmlns:a16="http://schemas.microsoft.com/office/drawing/2014/main" id="{3EC6A8F6-A738-CA1E-64D1-2C2E25FD4479}"/>
              </a:ext>
            </a:extLst>
          </p:cNvPr>
          <p:cNvPicPr>
            <a:picLocks noChangeAspect="1"/>
          </p:cNvPicPr>
          <p:nvPr/>
        </p:nvPicPr>
        <p:blipFill>
          <a:blip r:embed="rId3"/>
          <a:stretch>
            <a:fillRect/>
          </a:stretch>
        </p:blipFill>
        <p:spPr>
          <a:xfrm>
            <a:off x="3159300" y="3992874"/>
            <a:ext cx="6999112" cy="2498238"/>
          </a:xfrm>
          <a:prstGeom prst="rect">
            <a:avLst/>
          </a:prstGeom>
        </p:spPr>
      </p:pic>
      <p:pic>
        <p:nvPicPr>
          <p:cNvPr id="11" name="Picture 10">
            <a:extLst>
              <a:ext uri="{FF2B5EF4-FFF2-40B4-BE49-F238E27FC236}">
                <a16:creationId xmlns:a16="http://schemas.microsoft.com/office/drawing/2014/main" id="{87D20E73-83B6-25DA-60E5-3AC2B30E053F}"/>
              </a:ext>
            </a:extLst>
          </p:cNvPr>
          <p:cNvPicPr>
            <a:picLocks noChangeAspect="1"/>
          </p:cNvPicPr>
          <p:nvPr/>
        </p:nvPicPr>
        <p:blipFill>
          <a:blip r:embed="rId4"/>
          <a:stretch>
            <a:fillRect/>
          </a:stretch>
        </p:blipFill>
        <p:spPr>
          <a:xfrm>
            <a:off x="353348" y="457199"/>
            <a:ext cx="2444708" cy="1377815"/>
          </a:xfrm>
          <a:prstGeom prst="rect">
            <a:avLst/>
          </a:prstGeom>
        </p:spPr>
      </p:pic>
    </p:spTree>
    <p:extLst>
      <p:ext uri="{BB962C8B-B14F-4D97-AF65-F5344CB8AC3E}">
        <p14:creationId xmlns:p14="http://schemas.microsoft.com/office/powerpoint/2010/main" val="3504476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D5E835-B64D-10DE-9722-A34808A28A6A}"/>
              </a:ext>
            </a:extLst>
          </p:cNvPr>
          <p:cNvSpPr>
            <a:spLocks noGrp="1"/>
          </p:cNvSpPr>
          <p:nvPr>
            <p:ph type="sldNum" sz="quarter" idx="10"/>
          </p:nvPr>
        </p:nvSpPr>
        <p:spPr/>
        <p:txBody>
          <a:bodyPr/>
          <a:lstStyle/>
          <a:p>
            <a:fld id="{48F63A3B-78C7-47BE-AE5E-E10140E04643}" type="slidenum">
              <a:rPr lang="en-US" smtClean="0"/>
              <a:pPr/>
              <a:t>21</a:t>
            </a:fld>
            <a:endParaRPr lang="en-US" dirty="0"/>
          </a:p>
        </p:txBody>
      </p:sp>
      <p:pic>
        <p:nvPicPr>
          <p:cNvPr id="6" name="Picture 5">
            <a:extLst>
              <a:ext uri="{FF2B5EF4-FFF2-40B4-BE49-F238E27FC236}">
                <a16:creationId xmlns:a16="http://schemas.microsoft.com/office/drawing/2014/main" id="{C3FB61B4-B12D-4C14-00FA-C726B627689C}"/>
              </a:ext>
            </a:extLst>
          </p:cNvPr>
          <p:cNvPicPr>
            <a:picLocks noChangeAspect="1"/>
          </p:cNvPicPr>
          <p:nvPr/>
        </p:nvPicPr>
        <p:blipFill>
          <a:blip r:embed="rId2"/>
          <a:stretch>
            <a:fillRect/>
          </a:stretch>
        </p:blipFill>
        <p:spPr>
          <a:xfrm>
            <a:off x="485422" y="457199"/>
            <a:ext cx="11288889" cy="2710383"/>
          </a:xfrm>
          <a:prstGeom prst="rect">
            <a:avLst/>
          </a:prstGeom>
        </p:spPr>
      </p:pic>
      <p:pic>
        <p:nvPicPr>
          <p:cNvPr id="8" name="Picture 7">
            <a:extLst>
              <a:ext uri="{FF2B5EF4-FFF2-40B4-BE49-F238E27FC236}">
                <a16:creationId xmlns:a16="http://schemas.microsoft.com/office/drawing/2014/main" id="{72ABB07F-7293-9798-012A-7AF8A4CCF9B7}"/>
              </a:ext>
            </a:extLst>
          </p:cNvPr>
          <p:cNvPicPr>
            <a:picLocks noChangeAspect="1"/>
          </p:cNvPicPr>
          <p:nvPr/>
        </p:nvPicPr>
        <p:blipFill>
          <a:blip r:embed="rId3"/>
          <a:stretch>
            <a:fillRect/>
          </a:stretch>
        </p:blipFill>
        <p:spPr>
          <a:xfrm>
            <a:off x="3295259" y="3457165"/>
            <a:ext cx="5601482" cy="2943636"/>
          </a:xfrm>
          <a:prstGeom prst="rect">
            <a:avLst/>
          </a:prstGeom>
        </p:spPr>
      </p:pic>
    </p:spTree>
    <p:extLst>
      <p:ext uri="{BB962C8B-B14F-4D97-AF65-F5344CB8AC3E}">
        <p14:creationId xmlns:p14="http://schemas.microsoft.com/office/powerpoint/2010/main" val="1766461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F70701-7501-9705-907B-389B60A7B5BB}"/>
              </a:ext>
            </a:extLst>
          </p:cNvPr>
          <p:cNvSpPr>
            <a:spLocks noGrp="1"/>
          </p:cNvSpPr>
          <p:nvPr>
            <p:ph type="sldNum" sz="quarter" idx="10"/>
          </p:nvPr>
        </p:nvSpPr>
        <p:spPr/>
        <p:txBody>
          <a:bodyPr/>
          <a:lstStyle/>
          <a:p>
            <a:fld id="{48F63A3B-78C7-47BE-AE5E-E10140E04643}" type="slidenum">
              <a:rPr lang="en-US" smtClean="0"/>
              <a:pPr/>
              <a:t>22</a:t>
            </a:fld>
            <a:endParaRPr lang="en-US" dirty="0"/>
          </a:p>
        </p:txBody>
      </p:sp>
      <p:pic>
        <p:nvPicPr>
          <p:cNvPr id="6" name="Picture 5">
            <a:extLst>
              <a:ext uri="{FF2B5EF4-FFF2-40B4-BE49-F238E27FC236}">
                <a16:creationId xmlns:a16="http://schemas.microsoft.com/office/drawing/2014/main" id="{1309CD95-EB2E-5800-0B52-60A0B2C1D781}"/>
              </a:ext>
            </a:extLst>
          </p:cNvPr>
          <p:cNvPicPr>
            <a:picLocks noChangeAspect="1"/>
          </p:cNvPicPr>
          <p:nvPr/>
        </p:nvPicPr>
        <p:blipFill>
          <a:blip r:embed="rId3"/>
          <a:stretch>
            <a:fillRect/>
          </a:stretch>
        </p:blipFill>
        <p:spPr>
          <a:xfrm>
            <a:off x="479778" y="581376"/>
            <a:ext cx="11232444" cy="4656068"/>
          </a:xfrm>
          <a:prstGeom prst="rect">
            <a:avLst/>
          </a:prstGeom>
        </p:spPr>
      </p:pic>
    </p:spTree>
    <p:extLst>
      <p:ext uri="{BB962C8B-B14F-4D97-AF65-F5344CB8AC3E}">
        <p14:creationId xmlns:p14="http://schemas.microsoft.com/office/powerpoint/2010/main" val="3918508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pPr algn="ctr"/>
            <a:r>
              <a:rPr lang="en-US" dirty="0"/>
              <a:t>Thank </a:t>
            </a:r>
            <a:br>
              <a:rPr lang="en-US" dirty="0"/>
            </a:br>
            <a:r>
              <a:rPr lang="en-US" dirty="0"/>
              <a:t>you</a:t>
            </a:r>
          </a:p>
        </p:txBody>
      </p:sp>
    </p:spTree>
    <p:extLst>
      <p:ext uri="{BB962C8B-B14F-4D97-AF65-F5344CB8AC3E}">
        <p14:creationId xmlns:p14="http://schemas.microsoft.com/office/powerpoint/2010/main" val="197317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038107-1312-9801-0390-B6FB524DB47A}"/>
              </a:ext>
            </a:extLst>
          </p:cNvPr>
          <p:cNvSpPr>
            <a:spLocks noGrp="1"/>
          </p:cNvSpPr>
          <p:nvPr>
            <p:ph type="sldNum" sz="quarter" idx="10"/>
          </p:nvPr>
        </p:nvSpPr>
        <p:spPr/>
        <p:txBody>
          <a:bodyPr/>
          <a:lstStyle/>
          <a:p>
            <a:fld id="{48F63A3B-78C7-47BE-AE5E-E10140E04643}" type="slidenum">
              <a:rPr lang="en-US" smtClean="0"/>
              <a:pPr/>
              <a:t>3</a:t>
            </a:fld>
            <a:endParaRPr lang="en-US" dirty="0"/>
          </a:p>
        </p:txBody>
      </p:sp>
      <p:graphicFrame>
        <p:nvGraphicFramePr>
          <p:cNvPr id="7" name="Diagram 6">
            <a:extLst>
              <a:ext uri="{FF2B5EF4-FFF2-40B4-BE49-F238E27FC236}">
                <a16:creationId xmlns:a16="http://schemas.microsoft.com/office/drawing/2014/main" id="{CB82BB89-48DF-DF40-E29B-4A84ED7AF0EA}"/>
              </a:ext>
            </a:extLst>
          </p:cNvPr>
          <p:cNvGraphicFramePr/>
          <p:nvPr>
            <p:extLst>
              <p:ext uri="{D42A27DB-BD31-4B8C-83A1-F6EECF244321}">
                <p14:modId xmlns:p14="http://schemas.microsoft.com/office/powerpoint/2010/main" val="209662183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D5CE9672-18E7-A32B-F7FF-17A7F7ED5E22}"/>
              </a:ext>
            </a:extLst>
          </p:cNvPr>
          <p:cNvSpPr/>
          <p:nvPr/>
        </p:nvSpPr>
        <p:spPr>
          <a:xfrm>
            <a:off x="7676444" y="1896533"/>
            <a:ext cx="1625600" cy="7676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Revenue Generation strategies</a:t>
            </a:r>
          </a:p>
        </p:txBody>
      </p:sp>
      <p:sp>
        <p:nvSpPr>
          <p:cNvPr id="9" name="Rectangle: Rounded Corners 8">
            <a:extLst>
              <a:ext uri="{FF2B5EF4-FFF2-40B4-BE49-F238E27FC236}">
                <a16:creationId xmlns:a16="http://schemas.microsoft.com/office/drawing/2014/main" id="{A8EC84AC-BD35-9744-6EE3-8BB322959D60}"/>
              </a:ext>
            </a:extLst>
          </p:cNvPr>
          <p:cNvSpPr/>
          <p:nvPr/>
        </p:nvSpPr>
        <p:spPr>
          <a:xfrm>
            <a:off x="1010441" y="2137839"/>
            <a:ext cx="1625600" cy="9004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How to craft a revenue model </a:t>
            </a:r>
            <a:r>
              <a:rPr lang="en-US" sz="1400" b="1" dirty="0">
                <a:solidFill>
                  <a:schemeClr val="tx1"/>
                </a:solidFill>
              </a:rPr>
              <a:t>?</a:t>
            </a:r>
          </a:p>
        </p:txBody>
      </p:sp>
      <p:sp>
        <p:nvSpPr>
          <p:cNvPr id="10" name="TextBox 9">
            <a:extLst>
              <a:ext uri="{FF2B5EF4-FFF2-40B4-BE49-F238E27FC236}">
                <a16:creationId xmlns:a16="http://schemas.microsoft.com/office/drawing/2014/main" id="{E5635832-9421-423C-EA1D-349D0C276E42}"/>
              </a:ext>
            </a:extLst>
          </p:cNvPr>
          <p:cNvSpPr txBox="1"/>
          <p:nvPr/>
        </p:nvSpPr>
        <p:spPr>
          <a:xfrm>
            <a:off x="2982649" y="3253692"/>
            <a:ext cx="1399822" cy="646331"/>
          </a:xfrm>
          <a:prstGeom prst="rect">
            <a:avLst/>
          </a:prstGeom>
          <a:noFill/>
        </p:spPr>
        <p:txBody>
          <a:bodyPr wrap="square" rtlCol="0">
            <a:spAutoFit/>
          </a:bodyPr>
          <a:lstStyle/>
          <a:p>
            <a:pPr algn="ctr"/>
            <a:r>
              <a:rPr lang="en-US" dirty="0" err="1">
                <a:solidFill>
                  <a:srgbClr val="FF0000"/>
                </a:solidFill>
              </a:rPr>
              <a:t>Các</a:t>
            </a:r>
            <a:r>
              <a:rPr lang="en-US" dirty="0">
                <a:solidFill>
                  <a:srgbClr val="FF0000"/>
                </a:solidFill>
              </a:rPr>
              <a:t> </a:t>
            </a:r>
            <a:r>
              <a:rPr lang="en-US" dirty="0" err="1">
                <a:solidFill>
                  <a:srgbClr val="FF0000"/>
                </a:solidFill>
              </a:rPr>
              <a:t>ví</a:t>
            </a:r>
            <a:r>
              <a:rPr lang="en-US" dirty="0">
                <a:solidFill>
                  <a:srgbClr val="FF0000"/>
                </a:solidFill>
              </a:rPr>
              <a:t> </a:t>
            </a:r>
            <a:r>
              <a:rPr lang="en-US" dirty="0" err="1">
                <a:solidFill>
                  <a:srgbClr val="FF0000"/>
                </a:solidFill>
              </a:rPr>
              <a:t>dụ</a:t>
            </a:r>
            <a:r>
              <a:rPr lang="en-US" dirty="0">
                <a:solidFill>
                  <a:srgbClr val="FF0000"/>
                </a:solidFill>
              </a:rPr>
              <a:t> </a:t>
            </a:r>
            <a:r>
              <a:rPr lang="en-US" dirty="0" err="1">
                <a:solidFill>
                  <a:srgbClr val="FF0000"/>
                </a:solidFill>
              </a:rPr>
              <a:t>thực</a:t>
            </a:r>
            <a:r>
              <a:rPr lang="en-US" dirty="0">
                <a:solidFill>
                  <a:srgbClr val="FF0000"/>
                </a:solidFill>
              </a:rPr>
              <a:t> </a:t>
            </a:r>
            <a:r>
              <a:rPr lang="en-US" dirty="0" err="1">
                <a:solidFill>
                  <a:srgbClr val="FF0000"/>
                </a:solidFill>
              </a:rPr>
              <a:t>tế</a:t>
            </a:r>
            <a:endParaRPr lang="en-US" dirty="0">
              <a:solidFill>
                <a:srgbClr val="FF0000"/>
              </a:solidFill>
            </a:endParaRPr>
          </a:p>
        </p:txBody>
      </p:sp>
      <p:sp>
        <p:nvSpPr>
          <p:cNvPr id="11" name="Rectangle: Rounded Corners 10">
            <a:extLst>
              <a:ext uri="{FF2B5EF4-FFF2-40B4-BE49-F238E27FC236}">
                <a16:creationId xmlns:a16="http://schemas.microsoft.com/office/drawing/2014/main" id="{6D53EB03-0DAD-01BE-4ACD-25BB5B1D1E9A}"/>
              </a:ext>
            </a:extLst>
          </p:cNvPr>
          <p:cNvSpPr/>
          <p:nvPr/>
        </p:nvSpPr>
        <p:spPr>
          <a:xfrm>
            <a:off x="8396551" y="3732031"/>
            <a:ext cx="1625600" cy="7450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Cost associates</a:t>
            </a:r>
          </a:p>
        </p:txBody>
      </p:sp>
      <p:sp>
        <p:nvSpPr>
          <p:cNvPr id="12" name="Rectangle: Rounded Corners 11">
            <a:extLst>
              <a:ext uri="{FF2B5EF4-FFF2-40B4-BE49-F238E27FC236}">
                <a16:creationId xmlns:a16="http://schemas.microsoft.com/office/drawing/2014/main" id="{7D459A1A-7AA0-2A4F-E054-100014CE762E}"/>
              </a:ext>
            </a:extLst>
          </p:cNvPr>
          <p:cNvSpPr/>
          <p:nvPr/>
        </p:nvSpPr>
        <p:spPr>
          <a:xfrm>
            <a:off x="2889956" y="2137839"/>
            <a:ext cx="1830743" cy="9004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i="0" dirty="0">
                <a:solidFill>
                  <a:srgbClr val="212121"/>
                </a:solidFill>
                <a:effectLst/>
              </a:rPr>
              <a:t>Types of revenue models ?</a:t>
            </a:r>
            <a:endParaRPr lang="en-US" sz="1700" b="1" dirty="0"/>
          </a:p>
        </p:txBody>
      </p:sp>
      <p:sp>
        <p:nvSpPr>
          <p:cNvPr id="13" name="Rectangle: Rounded Corners 12">
            <a:extLst>
              <a:ext uri="{FF2B5EF4-FFF2-40B4-BE49-F238E27FC236}">
                <a16:creationId xmlns:a16="http://schemas.microsoft.com/office/drawing/2014/main" id="{1DF124AD-21C2-18FE-5FF0-4847A8D9D8AE}"/>
              </a:ext>
            </a:extLst>
          </p:cNvPr>
          <p:cNvSpPr/>
          <p:nvPr/>
        </p:nvSpPr>
        <p:spPr>
          <a:xfrm>
            <a:off x="9699978" y="1896533"/>
            <a:ext cx="1625600" cy="10611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6 effectives way to offer value to customers</a:t>
            </a:r>
          </a:p>
        </p:txBody>
      </p:sp>
      <p:cxnSp>
        <p:nvCxnSpPr>
          <p:cNvPr id="5" name="Connector: Elbow 4">
            <a:extLst>
              <a:ext uri="{FF2B5EF4-FFF2-40B4-BE49-F238E27FC236}">
                <a16:creationId xmlns:a16="http://schemas.microsoft.com/office/drawing/2014/main" id="{DA2EA641-4134-2EB4-6D65-025AC8D0619A}"/>
              </a:ext>
            </a:extLst>
          </p:cNvPr>
          <p:cNvCxnSpPr>
            <a:cxnSpLocks/>
            <a:endCxn id="9" idx="0"/>
          </p:cNvCxnSpPr>
          <p:nvPr/>
        </p:nvCxnSpPr>
        <p:spPr>
          <a:xfrm rot="10800000" flipV="1">
            <a:off x="1823242" y="1370195"/>
            <a:ext cx="3088399" cy="76764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3D938AAF-A03B-A7E4-B28C-5D385561EA99}"/>
              </a:ext>
            </a:extLst>
          </p:cNvPr>
          <p:cNvCxnSpPr>
            <a:cxnSpLocks/>
            <a:endCxn id="12" idx="0"/>
          </p:cNvCxnSpPr>
          <p:nvPr/>
        </p:nvCxnSpPr>
        <p:spPr>
          <a:xfrm>
            <a:off x="3805328" y="1370194"/>
            <a:ext cx="0" cy="7676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or: Elbow 16">
            <a:extLst>
              <a:ext uri="{FF2B5EF4-FFF2-40B4-BE49-F238E27FC236}">
                <a16:creationId xmlns:a16="http://schemas.microsoft.com/office/drawing/2014/main" id="{ED021175-8B6B-F315-F5FB-BC9409FCCE8F}"/>
              </a:ext>
            </a:extLst>
          </p:cNvPr>
          <p:cNvCxnSpPr>
            <a:cxnSpLocks/>
            <a:endCxn id="13" idx="0"/>
          </p:cNvCxnSpPr>
          <p:nvPr/>
        </p:nvCxnSpPr>
        <p:spPr>
          <a:xfrm>
            <a:off x="7270043" y="1151464"/>
            <a:ext cx="3242735" cy="74506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or: Elbow 18">
            <a:extLst>
              <a:ext uri="{FF2B5EF4-FFF2-40B4-BE49-F238E27FC236}">
                <a16:creationId xmlns:a16="http://schemas.microsoft.com/office/drawing/2014/main" id="{03C1550A-6EAC-AB8D-1C74-C0C8BC6C0324}"/>
              </a:ext>
            </a:extLst>
          </p:cNvPr>
          <p:cNvCxnSpPr>
            <a:cxnSpLocks/>
          </p:cNvCxnSpPr>
          <p:nvPr/>
        </p:nvCxnSpPr>
        <p:spPr>
          <a:xfrm>
            <a:off x="7270043" y="1151464"/>
            <a:ext cx="1219201" cy="76764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or: Elbow 21">
            <a:extLst>
              <a:ext uri="{FF2B5EF4-FFF2-40B4-BE49-F238E27FC236}">
                <a16:creationId xmlns:a16="http://schemas.microsoft.com/office/drawing/2014/main" id="{ADB517FE-D63F-3F71-3123-AE373BDB4A16}"/>
              </a:ext>
            </a:extLst>
          </p:cNvPr>
          <p:cNvCxnSpPr/>
          <p:nvPr/>
        </p:nvCxnSpPr>
        <p:spPr>
          <a:xfrm rot="5400000">
            <a:off x="8420167" y="2888612"/>
            <a:ext cx="138154"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3A8CD176-A88C-5E3A-3E68-ED8C05609B73}"/>
              </a:ext>
            </a:extLst>
          </p:cNvPr>
          <p:cNvCxnSpPr>
            <a:cxnSpLocks/>
            <a:endCxn id="11" idx="0"/>
          </p:cNvCxnSpPr>
          <p:nvPr/>
        </p:nvCxnSpPr>
        <p:spPr>
          <a:xfrm rot="16200000" flipH="1">
            <a:off x="8318543" y="2841223"/>
            <a:ext cx="1067856" cy="71376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77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5222-A1E3-E6BB-23EB-B99BAEEC8E5D}"/>
              </a:ext>
            </a:extLst>
          </p:cNvPr>
          <p:cNvSpPr>
            <a:spLocks noGrp="1"/>
          </p:cNvSpPr>
          <p:nvPr>
            <p:ph type="title"/>
          </p:nvPr>
        </p:nvSpPr>
        <p:spPr>
          <a:xfrm>
            <a:off x="840186" y="4510065"/>
            <a:ext cx="10511627" cy="1012785"/>
          </a:xfrm>
        </p:spPr>
        <p:txBody>
          <a:bodyPr/>
          <a:lstStyle/>
          <a:p>
            <a:r>
              <a:rPr lang="en-US" b="0" i="0" dirty="0">
                <a:solidFill>
                  <a:srgbClr val="212121"/>
                </a:solidFill>
                <a:effectLst/>
                <a:latin typeface="-apple-system"/>
              </a:rPr>
              <a:t>A revenue model is a structure that defines a firm’s business operations; it outlines how the business generates revenue. </a:t>
            </a:r>
            <a:br>
              <a:rPr lang="en-US" dirty="0"/>
            </a:br>
            <a:endParaRPr lang="en-US" dirty="0"/>
          </a:p>
        </p:txBody>
      </p:sp>
      <p:sp>
        <p:nvSpPr>
          <p:cNvPr id="4" name="Slide Number Placeholder 3">
            <a:extLst>
              <a:ext uri="{FF2B5EF4-FFF2-40B4-BE49-F238E27FC236}">
                <a16:creationId xmlns:a16="http://schemas.microsoft.com/office/drawing/2014/main" id="{1E038107-1312-9801-0390-B6FB524DB47A}"/>
              </a:ext>
            </a:extLst>
          </p:cNvPr>
          <p:cNvSpPr>
            <a:spLocks noGrp="1"/>
          </p:cNvSpPr>
          <p:nvPr>
            <p:ph type="sldNum" sz="quarter" idx="10"/>
          </p:nvPr>
        </p:nvSpPr>
        <p:spPr/>
        <p:txBody>
          <a:bodyPr/>
          <a:lstStyle/>
          <a:p>
            <a:fld id="{48F63A3B-78C7-47BE-AE5E-E10140E04643}" type="slidenum">
              <a:rPr lang="en-US" smtClean="0"/>
              <a:pPr/>
              <a:t>4</a:t>
            </a:fld>
            <a:endParaRPr lang="en-US" dirty="0"/>
          </a:p>
        </p:txBody>
      </p:sp>
      <p:sp>
        <p:nvSpPr>
          <p:cNvPr id="5" name="TextBox 4">
            <a:extLst>
              <a:ext uri="{FF2B5EF4-FFF2-40B4-BE49-F238E27FC236}">
                <a16:creationId xmlns:a16="http://schemas.microsoft.com/office/drawing/2014/main" id="{822E3485-D4DD-3516-AEF9-156AFD8CED80}"/>
              </a:ext>
            </a:extLst>
          </p:cNvPr>
          <p:cNvSpPr txBox="1"/>
          <p:nvPr/>
        </p:nvSpPr>
        <p:spPr>
          <a:xfrm>
            <a:off x="3335867" y="1158712"/>
            <a:ext cx="6107288" cy="1938992"/>
          </a:xfrm>
          <a:prstGeom prst="rect">
            <a:avLst/>
          </a:prstGeom>
          <a:noFill/>
        </p:spPr>
        <p:txBody>
          <a:bodyPr wrap="square">
            <a:spAutoFit/>
          </a:bodyPr>
          <a:lstStyle/>
          <a:p>
            <a:pPr algn="ctr"/>
            <a:r>
              <a:rPr lang="en-US" sz="6000" dirty="0"/>
              <a:t>What is a revenue model ?</a:t>
            </a:r>
          </a:p>
        </p:txBody>
      </p:sp>
    </p:spTree>
    <p:extLst>
      <p:ext uri="{BB962C8B-B14F-4D97-AF65-F5344CB8AC3E}">
        <p14:creationId xmlns:p14="http://schemas.microsoft.com/office/powerpoint/2010/main" val="5178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5C3377-C665-657A-ECF7-A0D436A2B86A}"/>
              </a:ext>
            </a:extLst>
          </p:cNvPr>
          <p:cNvSpPr>
            <a:spLocks noGrp="1"/>
          </p:cNvSpPr>
          <p:nvPr>
            <p:ph type="sldNum" sz="quarter" idx="10"/>
          </p:nvPr>
        </p:nvSpPr>
        <p:spPr/>
        <p:txBody>
          <a:bodyPr/>
          <a:lstStyle/>
          <a:p>
            <a:fld id="{48F63A3B-78C7-47BE-AE5E-E10140E04643}" type="slidenum">
              <a:rPr lang="en-US" smtClean="0"/>
              <a:pPr/>
              <a:t>5</a:t>
            </a:fld>
            <a:endParaRPr lang="en-US" dirty="0"/>
          </a:p>
        </p:txBody>
      </p:sp>
      <p:graphicFrame>
        <p:nvGraphicFramePr>
          <p:cNvPr id="5" name="Diagram 4">
            <a:extLst>
              <a:ext uri="{FF2B5EF4-FFF2-40B4-BE49-F238E27FC236}">
                <a16:creationId xmlns:a16="http://schemas.microsoft.com/office/drawing/2014/main" id="{BF654986-C2FB-7257-AB54-35B16ED7CA3A}"/>
              </a:ext>
            </a:extLst>
          </p:cNvPr>
          <p:cNvGraphicFramePr/>
          <p:nvPr>
            <p:extLst>
              <p:ext uri="{D42A27DB-BD31-4B8C-83A1-F6EECF244321}">
                <p14:modId xmlns:p14="http://schemas.microsoft.com/office/powerpoint/2010/main" val="690761310"/>
              </p:ext>
            </p:extLst>
          </p:nvPr>
        </p:nvGraphicFramePr>
        <p:xfrm>
          <a:off x="-361244" y="1013374"/>
          <a:ext cx="641208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7AD2EFC-AF95-6E2D-50DB-4A7DC776C881}"/>
              </a:ext>
            </a:extLst>
          </p:cNvPr>
          <p:cNvSpPr txBox="1"/>
          <p:nvPr/>
        </p:nvSpPr>
        <p:spPr>
          <a:xfrm>
            <a:off x="2269067" y="783855"/>
            <a:ext cx="8089370" cy="646331"/>
          </a:xfrm>
          <a:prstGeom prst="rect">
            <a:avLst/>
          </a:prstGeom>
          <a:noFill/>
        </p:spPr>
        <p:txBody>
          <a:bodyPr wrap="square" rtlCol="0">
            <a:spAutoFit/>
          </a:bodyPr>
          <a:lstStyle/>
          <a:p>
            <a:pPr algn="ctr"/>
            <a:r>
              <a:rPr lang="en-US" sz="3600" b="1" i="0" dirty="0">
                <a:solidFill>
                  <a:srgbClr val="212121"/>
                </a:solidFill>
                <a:effectLst/>
                <a:latin typeface="-apple-system"/>
              </a:rPr>
              <a:t>Types of revenue models.</a:t>
            </a:r>
            <a:endParaRPr lang="en-US" sz="3600" b="1" dirty="0"/>
          </a:p>
        </p:txBody>
      </p:sp>
      <p:graphicFrame>
        <p:nvGraphicFramePr>
          <p:cNvPr id="2" name="Diagram 1">
            <a:extLst>
              <a:ext uri="{FF2B5EF4-FFF2-40B4-BE49-F238E27FC236}">
                <a16:creationId xmlns:a16="http://schemas.microsoft.com/office/drawing/2014/main" id="{4180C99C-3623-869B-122D-29967F1B84F1}"/>
              </a:ext>
            </a:extLst>
          </p:cNvPr>
          <p:cNvGraphicFramePr/>
          <p:nvPr>
            <p:extLst>
              <p:ext uri="{D42A27DB-BD31-4B8C-83A1-F6EECF244321}">
                <p14:modId xmlns:p14="http://schemas.microsoft.com/office/powerpoint/2010/main" val="1149263193"/>
              </p:ext>
            </p:extLst>
          </p:nvPr>
        </p:nvGraphicFramePr>
        <p:xfrm>
          <a:off x="3728596" y="1014687"/>
          <a:ext cx="6412089"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674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EFCD-6B56-249A-FFE2-55802FD7F307}"/>
              </a:ext>
            </a:extLst>
          </p:cNvPr>
          <p:cNvSpPr>
            <a:spLocks noGrp="1"/>
          </p:cNvSpPr>
          <p:nvPr>
            <p:ph type="title"/>
          </p:nvPr>
        </p:nvSpPr>
        <p:spPr>
          <a:xfrm>
            <a:off x="965200" y="518200"/>
            <a:ext cx="10261600" cy="1012785"/>
          </a:xfrm>
        </p:spPr>
        <p:txBody>
          <a:bodyPr/>
          <a:lstStyle/>
          <a:p>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Transaction – based revenue model</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4F70B25A-3AE1-59F4-212C-D100831E4A51}"/>
              </a:ext>
            </a:extLst>
          </p:cNvPr>
          <p:cNvSpPr>
            <a:spLocks noGrp="1"/>
          </p:cNvSpPr>
          <p:nvPr>
            <p:ph type="sldNum" sz="quarter" idx="10"/>
          </p:nvPr>
        </p:nvSpPr>
        <p:spPr/>
        <p:txBody>
          <a:bodyPr/>
          <a:lstStyle/>
          <a:p>
            <a:fld id="{48F63A3B-78C7-47BE-AE5E-E10140E04643}" type="slidenum">
              <a:rPr lang="en-US" smtClean="0"/>
              <a:pPr/>
              <a:t>6</a:t>
            </a:fld>
            <a:endParaRPr lang="en-US" dirty="0"/>
          </a:p>
        </p:txBody>
      </p:sp>
      <p:sp>
        <p:nvSpPr>
          <p:cNvPr id="6" name="TextBox 5">
            <a:extLst>
              <a:ext uri="{FF2B5EF4-FFF2-40B4-BE49-F238E27FC236}">
                <a16:creationId xmlns:a16="http://schemas.microsoft.com/office/drawing/2014/main" id="{0A69B1EF-FCF3-92FB-008A-F4EB41939919}"/>
              </a:ext>
            </a:extLst>
          </p:cNvPr>
          <p:cNvSpPr txBox="1"/>
          <p:nvPr/>
        </p:nvSpPr>
        <p:spPr>
          <a:xfrm>
            <a:off x="1066799" y="1290208"/>
            <a:ext cx="9781822" cy="738664"/>
          </a:xfrm>
          <a:prstGeom prst="rect">
            <a:avLst/>
          </a:prstGeom>
          <a:noFill/>
        </p:spPr>
        <p:txBody>
          <a:bodyPr wrap="square">
            <a:spAutoFit/>
          </a:bodyPr>
          <a:lstStyle/>
          <a:p>
            <a:r>
              <a:rPr lang="en-US" sz="24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Licensing/one-time purchase </a:t>
            </a:r>
            <a:r>
              <a:rPr lang="en-US" sz="2400" i="1"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err="1">
                <a:effectLst/>
                <a:latin typeface="Calibri" panose="020F0502020204030204" pitchFamily="34" charset="0"/>
                <a:ea typeface="Calibri" panose="020F0502020204030204" pitchFamily="34" charset="0"/>
                <a:cs typeface="Calibri" panose="020F0502020204030204" pitchFamily="34" charset="0"/>
              </a:rPr>
              <a:t>cấp</a:t>
            </a:r>
            <a:r>
              <a:rPr lang="en-US" sz="2400" i="1"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err="1">
                <a:effectLst/>
                <a:latin typeface="Calibri" panose="020F0502020204030204" pitchFamily="34" charset="0"/>
                <a:ea typeface="Calibri" panose="020F0502020204030204" pitchFamily="34" charset="0"/>
                <a:cs typeface="Calibri" panose="020F0502020204030204" pitchFamily="34" charset="0"/>
              </a:rPr>
              <a:t>phép</a:t>
            </a:r>
            <a:r>
              <a:rPr lang="en-US" sz="2400" i="1"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err="1">
                <a:effectLst/>
                <a:latin typeface="Calibri" panose="020F0502020204030204" pitchFamily="34" charset="0"/>
                <a:ea typeface="Calibri" panose="020F0502020204030204" pitchFamily="34" charset="0"/>
                <a:cs typeface="Calibri" panose="020F0502020204030204" pitchFamily="34" charset="0"/>
              </a:rPr>
              <a:t>thanh</a:t>
            </a:r>
            <a:r>
              <a:rPr lang="en-US" sz="2400" i="1" dirty="0">
                <a:effectLst/>
                <a:latin typeface="Calibri" panose="020F0502020204030204" pitchFamily="34" charset="0"/>
                <a:ea typeface="Calibri" panose="020F0502020204030204" pitchFamily="34" charset="0"/>
                <a:cs typeface="Calibri" panose="020F0502020204030204" pitchFamily="34" charset="0"/>
              </a:rPr>
              <a:t> toán 1 </a:t>
            </a:r>
            <a:r>
              <a:rPr lang="en-US" sz="2400" i="1" dirty="0" err="1">
                <a:effectLst/>
                <a:latin typeface="Calibri" panose="020F0502020204030204" pitchFamily="34" charset="0"/>
                <a:ea typeface="Calibri" panose="020F0502020204030204" pitchFamily="34" charset="0"/>
                <a:cs typeface="Calibri" panose="020F0502020204030204" pitchFamily="34" charset="0"/>
              </a:rPr>
              <a:t>lần</a:t>
            </a:r>
            <a:r>
              <a:rPr lang="en-US" sz="2400" i="1" dirty="0">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71417"/>
                </a:solidFill>
                <a:effectLst/>
                <a:highlight>
                  <a:srgbClr val="FAFEFE"/>
                </a:highlight>
                <a:latin typeface="Arial" panose="020B0604020202020204" pitchFamily="34" charset="0"/>
                <a:ea typeface="Calibri" panose="020F0502020204030204" pitchFamily="34" charset="0"/>
                <a:cs typeface="Arial" panose="020B0604020202020204" pitchFamily="34" charset="0"/>
              </a:rPr>
              <a:t>Microsoft Windows, Apache Server </a:t>
            </a:r>
            <a:r>
              <a:rPr lang="en-US" sz="1800" dirty="0" err="1">
                <a:solidFill>
                  <a:srgbClr val="071417"/>
                </a:solidFill>
                <a:effectLst/>
                <a:highlight>
                  <a:srgbClr val="FAFEFE"/>
                </a:highligh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071417"/>
                </a:solidFill>
                <a:effectLst/>
                <a:highlight>
                  <a:srgbClr val="FAFEFE"/>
                </a:highligh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71417"/>
                </a:solidFill>
                <a:effectLst/>
                <a:highlight>
                  <a:srgbClr val="FAFEFE"/>
                </a:highlight>
                <a:latin typeface="Arial" panose="020B0604020202020204" pitchFamily="34" charset="0"/>
                <a:ea typeface="Calibri" panose="020F0502020204030204" pitchFamily="34" charset="0"/>
                <a:cs typeface="Arial" panose="020B0604020202020204" pitchFamily="34" charset="0"/>
              </a:rPr>
              <a:t>một</a:t>
            </a:r>
            <a:r>
              <a:rPr lang="en-US" sz="1800" dirty="0">
                <a:solidFill>
                  <a:srgbClr val="071417"/>
                </a:solidFill>
                <a:effectLst/>
                <a:highlight>
                  <a:srgbClr val="FAFEFE"/>
                </a:highligh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71417"/>
                </a:solidFill>
                <a:effectLst/>
                <a:highlight>
                  <a:srgbClr val="FAFEFE"/>
                </a:highligh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71417"/>
                </a:solidFill>
                <a:effectLst/>
                <a:highlight>
                  <a:srgbClr val="FAFEFE"/>
                </a:highligh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71417"/>
                </a:solidFill>
                <a:effectLst/>
                <a:highlight>
                  <a:srgbClr val="FAFEFE"/>
                </a:highlight>
                <a:latin typeface="Arial" panose="020B0604020202020204" pitchFamily="34" charset="0"/>
                <a:ea typeface="Calibri" panose="020F0502020204030204" pitchFamily="34" charset="0"/>
                <a:cs typeface="Arial" panose="020B0604020202020204" pitchFamily="34" charset="0"/>
              </a:rPr>
              <a:t>trò</a:t>
            </a:r>
            <a:r>
              <a:rPr lang="en-US" sz="1800" dirty="0">
                <a:solidFill>
                  <a:srgbClr val="071417"/>
                </a:solidFill>
                <a:effectLst/>
                <a:highlight>
                  <a:srgbClr val="FAFEFE"/>
                </a:highligh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71417"/>
                </a:solidFill>
                <a:effectLst/>
                <a:highlight>
                  <a:srgbClr val="FAFEFE"/>
                </a:highlight>
                <a:latin typeface="Arial" panose="020B0604020202020204" pitchFamily="34" charset="0"/>
                <a:ea typeface="Calibri" panose="020F0502020204030204" pitchFamily="34" charset="0"/>
                <a:cs typeface="Arial" panose="020B0604020202020204" pitchFamily="34" charset="0"/>
              </a:rPr>
              <a:t>chơi</a:t>
            </a:r>
            <a:r>
              <a:rPr lang="en-US" sz="1800" dirty="0">
                <a:solidFill>
                  <a:srgbClr val="071417"/>
                </a:solidFill>
                <a:effectLst/>
                <a:highlight>
                  <a:srgbClr val="FAFEFE"/>
                </a:highligh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71417"/>
                </a:solidFill>
                <a:effectLst/>
                <a:highlight>
                  <a:srgbClr val="FAFEFE"/>
                </a:highlight>
                <a:latin typeface="Arial" panose="020B0604020202020204" pitchFamily="34" charset="0"/>
                <a:ea typeface="Calibri" panose="020F0502020204030204" pitchFamily="34" charset="0"/>
                <a:cs typeface="Arial" panose="020B0604020202020204" pitchFamily="34" charset="0"/>
              </a:rPr>
              <a:t>điện</a:t>
            </a:r>
            <a:r>
              <a:rPr lang="en-US" sz="1800" dirty="0">
                <a:solidFill>
                  <a:srgbClr val="071417"/>
                </a:solidFill>
                <a:effectLst/>
                <a:highlight>
                  <a:srgbClr val="FAFEFE"/>
                </a:highligh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71417"/>
                </a:solidFill>
                <a:effectLst/>
                <a:highlight>
                  <a:srgbClr val="FAFEFE"/>
                </a:highlight>
                <a:latin typeface="Arial" panose="020B0604020202020204" pitchFamily="34" charset="0"/>
                <a:ea typeface="Calibri" panose="020F0502020204030204" pitchFamily="34" charset="0"/>
                <a:cs typeface="Arial" panose="020B0604020202020204" pitchFamily="34" charset="0"/>
              </a:rPr>
              <a:t>tử</a:t>
            </a: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0C348D4-9AC2-9F25-8918-4E819D676867}"/>
              </a:ext>
            </a:extLst>
          </p:cNvPr>
          <p:cNvSpPr txBox="1"/>
          <p:nvPr/>
        </p:nvSpPr>
        <p:spPr>
          <a:xfrm>
            <a:off x="1066799" y="2035934"/>
            <a:ext cx="10436579" cy="865173"/>
          </a:xfrm>
          <a:prstGeom prst="rect">
            <a:avLst/>
          </a:prstGeom>
          <a:noFill/>
        </p:spPr>
        <p:txBody>
          <a:bodyPr wrap="square">
            <a:spAutoFit/>
          </a:bodyPr>
          <a:lstStyle/>
          <a:p>
            <a:pPr marL="0" marR="0">
              <a:lnSpc>
                <a:spcPct val="107000"/>
              </a:lnSpc>
              <a:spcBef>
                <a:spcPts val="0"/>
              </a:spcBef>
              <a:spcAft>
                <a:spcPts val="800"/>
              </a:spcAft>
            </a:pPr>
            <a:r>
              <a:rPr lang="en-US" sz="2400" i="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Subscription/recurring payment</a:t>
            </a:r>
            <a:r>
              <a:rPr lang="en-US" sz="1800" i="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dirty="0" err="1">
                <a:effectLst/>
                <a:latin typeface="Calibri" panose="020F0502020204030204" pitchFamily="34" charset="0"/>
                <a:ea typeface="Calibri" panose="020F0502020204030204" pitchFamily="34" charset="0"/>
                <a:cs typeface="Times New Roman" panose="02020603050405020304" pitchFamily="18" charset="0"/>
              </a:rPr>
              <a:t>Truy</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dirty="0" err="1">
                <a:effectLst/>
                <a:latin typeface="Calibri" panose="020F0502020204030204" pitchFamily="34" charset="0"/>
                <a:ea typeface="Calibri" panose="020F0502020204030204" pitchFamily="34" charset="0"/>
                <a:cs typeface="Times New Roman" panose="02020603050405020304" pitchFamily="18" charset="0"/>
              </a:rPr>
              <a:t>cập</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dirty="0" err="1">
                <a:effectLst/>
                <a:latin typeface="Calibri" panose="020F0502020204030204" pitchFamily="34" charset="0"/>
                <a:ea typeface="Calibri" panose="020F0502020204030204" pitchFamily="34" charset="0"/>
                <a:cs typeface="Times New Roman" panose="02020603050405020304" pitchFamily="18" charset="0"/>
              </a:rPr>
              <a:t>vào</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dirty="0" err="1">
                <a:effectLst/>
                <a:latin typeface="Calibri" panose="020F0502020204030204" pitchFamily="34" charset="0"/>
                <a:ea typeface="Calibri" panose="020F0502020204030204" pitchFamily="34" charset="0"/>
                <a:cs typeface="Times New Roman" panose="02020603050405020304" pitchFamily="18" charset="0"/>
              </a:rPr>
              <a:t>sản</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dirty="0" err="1">
                <a:effectLst/>
                <a:latin typeface="Calibri" panose="020F0502020204030204" pitchFamily="34" charset="0"/>
                <a:ea typeface="Calibri" panose="020F0502020204030204" pitchFamily="34" charset="0"/>
                <a:cs typeface="Times New Roman" panose="02020603050405020304" pitchFamily="18" charset="0"/>
              </a:rPr>
              <a:t>phẩm</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dirty="0" err="1">
                <a:effectLst/>
                <a:latin typeface="Calibri" panose="020F0502020204030204" pitchFamily="34" charset="0"/>
                <a:ea typeface="Calibri" panose="020F0502020204030204" pitchFamily="34" charset="0"/>
                <a:cs typeface="Times New Roman" panose="02020603050405020304" pitchFamily="18" charset="0"/>
              </a:rPr>
              <a:t>phí</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dirty="0" err="1">
                <a:effectLst/>
                <a:latin typeface="Calibri" panose="020F0502020204030204" pitchFamily="34" charset="0"/>
                <a:ea typeface="Calibri" panose="020F0502020204030204" pitchFamily="34" charset="0"/>
                <a:cs typeface="Times New Roman" panose="02020603050405020304" pitchFamily="18" charset="0"/>
              </a:rPr>
              <a:t>hàng</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dirty="0" err="1">
                <a:effectLst/>
                <a:latin typeface="Calibri" panose="020F0502020204030204" pitchFamily="34" charset="0"/>
                <a:ea typeface="Calibri" panose="020F0502020204030204" pitchFamily="34" charset="0"/>
                <a:cs typeface="Times New Roman" panose="02020603050405020304" pitchFamily="18" charset="0"/>
              </a:rPr>
              <a:t>tháng</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kern="100" dirty="0">
                <a:latin typeface="Calibri" panose="020F0502020204030204" pitchFamily="34" charset="0"/>
                <a:ea typeface="Calibri" panose="020F0502020204030204" pitchFamily="34" charset="0"/>
                <a:cs typeface="Times New Roman" panose="02020603050405020304" pitchFamily="18" charset="0"/>
              </a:rPr>
              <a:t> </a:t>
            </a:r>
            <a:r>
              <a:rPr lang="en-US" sz="2400" i="1" kern="100" dirty="0" err="1">
                <a:effectLst/>
                <a:latin typeface="Calibri" panose="020F0502020204030204" pitchFamily="34" charset="0"/>
                <a:ea typeface="Calibri" panose="020F0502020204030204" pitchFamily="34" charset="0"/>
                <a:cs typeface="Times New Roman" panose="02020603050405020304" pitchFamily="18" charset="0"/>
              </a:rPr>
              <a:t>năm</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Netflix, Spotify </a:t>
            </a:r>
            <a:r>
              <a:rPr lang="en-US"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và</a:t>
            </a:r>
            <a:r>
              <a:rPr lang="en-US"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Adobe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10EE328-DA95-468C-2738-A02B44570F58}"/>
              </a:ext>
            </a:extLst>
          </p:cNvPr>
          <p:cNvSpPr txBox="1"/>
          <p:nvPr/>
        </p:nvSpPr>
        <p:spPr>
          <a:xfrm>
            <a:off x="1066799" y="2913331"/>
            <a:ext cx="6107288" cy="871521"/>
          </a:xfrm>
          <a:prstGeom prst="rect">
            <a:avLst/>
          </a:prstGeom>
          <a:noFill/>
        </p:spPr>
        <p:txBody>
          <a:bodyPr wrap="square">
            <a:spAutoFit/>
          </a:bodyPr>
          <a:lstStyle/>
          <a:p>
            <a:pPr marL="0" marR="0">
              <a:lnSpc>
                <a:spcPct val="107000"/>
              </a:lnSpc>
              <a:spcBef>
                <a:spcPts val="0"/>
              </a:spcBef>
              <a:spcAft>
                <a:spcPts val="800"/>
              </a:spcAft>
              <a:tabLst>
                <a:tab pos="4937760" algn="l"/>
              </a:tabLst>
            </a:pPr>
            <a:r>
              <a:rPr lang="en-US" sz="2400" i="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Pay per user : </a:t>
            </a:r>
          </a:p>
          <a:p>
            <a:pPr marL="0" marR="0">
              <a:lnSpc>
                <a:spcPct val="107000"/>
              </a:lnSpc>
              <a:spcBef>
                <a:spcPts val="0"/>
              </a:spcBef>
              <a:spcAft>
                <a:spcPts val="800"/>
              </a:spcAft>
              <a:tabLst>
                <a:tab pos="4937760" algn="l"/>
              </a:tabLst>
            </a:pP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Amazon Web Services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và</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Google Cloud Platform.</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338AB09-96E2-7879-35B6-D7A38B14FECB}"/>
              </a:ext>
            </a:extLst>
          </p:cNvPr>
          <p:cNvSpPr txBox="1"/>
          <p:nvPr/>
        </p:nvSpPr>
        <p:spPr>
          <a:xfrm>
            <a:off x="1066799" y="3784852"/>
            <a:ext cx="10261599" cy="1361655"/>
          </a:xfrm>
          <a:prstGeom prst="rect">
            <a:avLst/>
          </a:prstGeom>
          <a:noFill/>
        </p:spPr>
        <p:txBody>
          <a:bodyPr wrap="square">
            <a:spAutoFit/>
          </a:bodyPr>
          <a:lstStyle/>
          <a:p>
            <a:pPr marL="0" marR="0">
              <a:lnSpc>
                <a:spcPct val="107000"/>
              </a:lnSpc>
              <a:spcBef>
                <a:spcPts val="0"/>
              </a:spcBef>
              <a:spcAft>
                <a:spcPts val="800"/>
              </a:spcAft>
            </a:pPr>
            <a:r>
              <a:rPr lang="en-US" sz="2400" i="1" kern="100" dirty="0">
                <a:solidFill>
                  <a:srgbClr val="FF0000"/>
                </a:solidFill>
                <a:effectLst/>
                <a:latin typeface="Aial"/>
                <a:ea typeface="Calibri" panose="020F0502020204030204" pitchFamily="34" charset="0"/>
                <a:cs typeface="Times New Roman" panose="02020603050405020304" pitchFamily="18" charset="0"/>
              </a:rPr>
              <a:t>Freemium/upselling :</a:t>
            </a:r>
            <a:r>
              <a:rPr lang="en-US" sz="2400" kern="100" dirty="0">
                <a:solidFill>
                  <a:srgbClr val="FF0000"/>
                </a:solidFill>
                <a:effectLst/>
                <a:highlight>
                  <a:srgbClr val="FAFEFE"/>
                </a:highlight>
                <a:latin typeface="Aial"/>
                <a:ea typeface="Calibri" panose="020F0502020204030204" pitchFamily="34" charset="0"/>
                <a:cs typeface="Times New Roman" panose="02020603050405020304" pitchFamily="18" charset="0"/>
              </a:rPr>
              <a:t> </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Freemium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là</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một</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loại</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hình</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kiếm</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tiền</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từ</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ứng</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dụng</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trong</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đó</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người</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dùng</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có</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thể</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truy</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cập</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sản</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phẩm</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chính</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miễn</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phí</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nhưng</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sẽ</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bị</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tính</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phí</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cho</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các</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chức</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năng</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dịch</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vụ</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phần</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thưởng</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plugin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hoặc</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tiện</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ích</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mở</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rộng</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bổ</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sung,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ví</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dụ</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Skype, Evernote, LinkedIn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và</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nhiều</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trò</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chơi</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điện</a:t>
            </a:r>
            <a:r>
              <a:rPr lang="en-US" sz="1800" kern="100" dirty="0">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071417"/>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tử.</a:t>
            </a:r>
            <a:r>
              <a:rPr lang="en-US" sz="1800" kern="100" dirty="0" err="1">
                <a:solidFill>
                  <a:srgbClr val="FF0000"/>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club</a:t>
            </a:r>
            <a:r>
              <a:rPr lang="en-US" sz="1800" kern="100" dirty="0">
                <a:solidFill>
                  <a:srgbClr val="FF0000"/>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FF0000"/>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phát</a:t>
            </a:r>
            <a:r>
              <a:rPr lang="en-US" sz="1800" kern="100" dirty="0">
                <a:solidFill>
                  <a:srgbClr val="FF0000"/>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FF0000"/>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triển</a:t>
            </a:r>
            <a:r>
              <a:rPr lang="en-US" sz="1800" kern="100" dirty="0">
                <a:solidFill>
                  <a:srgbClr val="FF0000"/>
                </a:solidFill>
                <a:effectLst/>
                <a:highlight>
                  <a:srgbClr val="FAFEFE"/>
                </a:highlight>
                <a:latin typeface="Arial" panose="020B0604020202020204" pitchFamily="34" charset="0"/>
                <a:ea typeface="Calibri" panose="020F0502020204030204" pitchFamily="34" charset="0"/>
                <a:cs typeface="Times New Roman" panose="02020603050405020304" pitchFamily="18" charset="0"/>
              </a:rPr>
              <a:t> kt.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8F5E69A9-4FFC-CCC6-BF0B-90FD5A5F5C38}"/>
              </a:ext>
            </a:extLst>
          </p:cNvPr>
          <p:cNvSpPr txBox="1"/>
          <p:nvPr/>
        </p:nvSpPr>
        <p:spPr>
          <a:xfrm>
            <a:off x="965202" y="5146507"/>
            <a:ext cx="10261598" cy="770724"/>
          </a:xfrm>
          <a:prstGeom prst="rect">
            <a:avLst/>
          </a:prstGeom>
          <a:noFill/>
        </p:spPr>
        <p:txBody>
          <a:bodyPr wrap="square">
            <a:spAutoFit/>
          </a:bodyPr>
          <a:lstStyle/>
          <a:p>
            <a:pPr marL="0" marR="0">
              <a:lnSpc>
                <a:spcPct val="107000"/>
              </a:lnSpc>
              <a:spcBef>
                <a:spcPts val="0"/>
              </a:spcBef>
              <a:spcAft>
                <a:spcPts val="800"/>
              </a:spcAft>
            </a:pPr>
            <a:r>
              <a:rPr lang="en-US" sz="2400" i="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Hybrid Pricing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định</a:t>
            </a:r>
            <a:r>
              <a:rPr lang="en-US" sz="1800" i="1" kern="100" dirty="0">
                <a:effectLst/>
                <a:latin typeface="Arial" panose="020B0604020202020204" pitchFamily="34" charset="0"/>
                <a:ea typeface="Calibri" panose="020F0502020204030204" pitchFamily="34" charset="0"/>
                <a:cs typeface="Arial" panose="020B0604020202020204" pitchFamily="34" charset="0"/>
              </a:rPr>
              <a:t>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giá</a:t>
            </a:r>
            <a:r>
              <a:rPr lang="en-US" sz="1800" i="1" kern="100" dirty="0">
                <a:effectLst/>
                <a:latin typeface="Arial" panose="020B0604020202020204" pitchFamily="34" charset="0"/>
                <a:ea typeface="Calibri" panose="020F0502020204030204" pitchFamily="34" charset="0"/>
                <a:cs typeface="Arial" panose="020B0604020202020204" pitchFamily="34" charset="0"/>
              </a:rPr>
              <a:t>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kết</a:t>
            </a:r>
            <a:r>
              <a:rPr lang="en-US" sz="1800" i="1" kern="100" dirty="0">
                <a:effectLst/>
                <a:latin typeface="Arial" panose="020B0604020202020204" pitchFamily="34" charset="0"/>
                <a:ea typeface="Calibri" panose="020F0502020204030204" pitchFamily="34" charset="0"/>
                <a:cs typeface="Arial" panose="020B0604020202020204" pitchFamily="34" charset="0"/>
              </a:rPr>
              <a:t>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hợp</a:t>
            </a:r>
            <a:r>
              <a:rPr lang="en-US" sz="1800" i="1" kern="100" dirty="0">
                <a:effectLst/>
                <a:latin typeface="Arial" panose="020B0604020202020204" pitchFamily="34" charset="0"/>
                <a:ea typeface="Calibri" panose="020F0502020204030204" pitchFamily="34" charset="0"/>
                <a:cs typeface="Arial" panose="020B0604020202020204" pitchFamily="34" charset="0"/>
              </a:rPr>
              <a:t>. ban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đầu</a:t>
            </a:r>
            <a:r>
              <a:rPr lang="en-US" sz="1800" i="1" kern="100" dirty="0">
                <a:effectLst/>
                <a:latin typeface="Arial" panose="020B0604020202020204" pitchFamily="34" charset="0"/>
                <a:ea typeface="Calibri" panose="020F0502020204030204" pitchFamily="34" charset="0"/>
                <a:cs typeface="Arial" panose="020B0604020202020204" pitchFamily="34" charset="0"/>
              </a:rPr>
              <a:t>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là</a:t>
            </a:r>
            <a:r>
              <a:rPr lang="en-US" sz="1800" i="1" kern="100" dirty="0">
                <a:effectLst/>
                <a:latin typeface="Arial" panose="020B0604020202020204" pitchFamily="34" charset="0"/>
                <a:ea typeface="Calibri" panose="020F0502020204030204" pitchFamily="34" charset="0"/>
                <a:cs typeface="Arial" panose="020B0604020202020204" pitchFamily="34" charset="0"/>
              </a:rPr>
              <a:t> free,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sau</a:t>
            </a:r>
            <a:r>
              <a:rPr lang="en-US" sz="1800" i="1" kern="100" dirty="0">
                <a:effectLst/>
                <a:latin typeface="Arial" panose="020B0604020202020204" pitchFamily="34" charset="0"/>
                <a:ea typeface="Calibri" panose="020F0502020204030204" pitchFamily="34" charset="0"/>
                <a:cs typeface="Arial" panose="020B0604020202020204" pitchFamily="34" charset="0"/>
              </a:rPr>
              <a:t>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đó</a:t>
            </a:r>
            <a:r>
              <a:rPr lang="en-US" sz="1800" i="1" kern="100" dirty="0">
                <a:effectLst/>
                <a:latin typeface="Arial" panose="020B0604020202020204" pitchFamily="34" charset="0"/>
                <a:ea typeface="Calibri" panose="020F0502020204030204" pitchFamily="34" charset="0"/>
                <a:cs typeface="Arial" panose="020B0604020202020204" pitchFamily="34" charset="0"/>
              </a:rPr>
              <a:t>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vượt</a:t>
            </a:r>
            <a:r>
              <a:rPr lang="en-US" sz="1800" i="1" kern="100" dirty="0">
                <a:effectLst/>
                <a:latin typeface="Arial" panose="020B0604020202020204" pitchFamily="34" charset="0"/>
                <a:ea typeface="Calibri" panose="020F0502020204030204" pitchFamily="34" charset="0"/>
                <a:cs typeface="Arial" panose="020B0604020202020204" pitchFamily="34" charset="0"/>
              </a:rPr>
              <a:t>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quá</a:t>
            </a:r>
            <a:r>
              <a:rPr lang="en-US" sz="1800" i="1" kern="100" dirty="0">
                <a:effectLst/>
                <a:latin typeface="Arial" panose="020B0604020202020204" pitchFamily="34" charset="0"/>
                <a:ea typeface="Calibri" panose="020F0502020204030204" pitchFamily="34" charset="0"/>
                <a:cs typeface="Arial" panose="020B0604020202020204" pitchFamily="34" charset="0"/>
              </a:rPr>
              <a:t> 1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lượng</a:t>
            </a:r>
            <a:r>
              <a:rPr lang="en-US" sz="1800" i="1" kern="100" dirty="0">
                <a:effectLst/>
                <a:latin typeface="Arial" panose="020B0604020202020204" pitchFamily="34" charset="0"/>
                <a:ea typeface="Calibri" panose="020F0502020204030204" pitchFamily="34" charset="0"/>
                <a:cs typeface="Arial" panose="020B0604020202020204" pitchFamily="34" charset="0"/>
              </a:rPr>
              <a:t>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tài</a:t>
            </a:r>
            <a:r>
              <a:rPr lang="en-US" sz="1800" i="1" kern="100" dirty="0">
                <a:effectLst/>
                <a:latin typeface="Arial" panose="020B0604020202020204" pitchFamily="34" charset="0"/>
                <a:ea typeface="Calibri" panose="020F0502020204030204" pitchFamily="34" charset="0"/>
                <a:cs typeface="Arial" panose="020B0604020202020204" pitchFamily="34" charset="0"/>
              </a:rPr>
              <a:t>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nguyên</a:t>
            </a:r>
            <a:r>
              <a:rPr lang="en-US" sz="1800" i="1" kern="100" dirty="0">
                <a:effectLst/>
                <a:latin typeface="Arial" panose="020B0604020202020204" pitchFamily="34" charset="0"/>
                <a:ea typeface="Calibri" panose="020F0502020204030204" pitchFamily="34" charset="0"/>
                <a:cs typeface="Arial" panose="020B0604020202020204" pitchFamily="34" charset="0"/>
              </a:rPr>
              <a:t>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buộc</a:t>
            </a:r>
            <a:r>
              <a:rPr lang="en-US" sz="1800" i="1" kern="100" dirty="0">
                <a:effectLst/>
                <a:latin typeface="Arial" panose="020B0604020202020204" pitchFamily="34" charset="0"/>
                <a:ea typeface="Calibri" panose="020F0502020204030204" pitchFamily="34" charset="0"/>
                <a:cs typeface="Arial" panose="020B0604020202020204" pitchFamily="34" charset="0"/>
              </a:rPr>
              <a:t>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phải</a:t>
            </a:r>
            <a:r>
              <a:rPr lang="en-US" sz="1800" i="1" kern="100" dirty="0">
                <a:effectLst/>
                <a:latin typeface="Arial" panose="020B0604020202020204" pitchFamily="34" charset="0"/>
                <a:ea typeface="Calibri" panose="020F0502020204030204" pitchFamily="34" charset="0"/>
                <a:cs typeface="Arial" panose="020B0604020202020204" pitchFamily="34" charset="0"/>
              </a:rPr>
              <a:t>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sử</a:t>
            </a:r>
            <a:r>
              <a:rPr lang="en-US" sz="1800" i="1" kern="100" dirty="0">
                <a:effectLst/>
                <a:latin typeface="Arial" panose="020B0604020202020204" pitchFamily="34" charset="0"/>
                <a:ea typeface="Calibri" panose="020F0502020204030204" pitchFamily="34" charset="0"/>
                <a:cs typeface="Arial" panose="020B0604020202020204" pitchFamily="34" charset="0"/>
              </a:rPr>
              <a:t>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dụng</a:t>
            </a:r>
            <a:r>
              <a:rPr lang="en-US" sz="1800" i="1" kern="100" dirty="0">
                <a:effectLst/>
                <a:latin typeface="Arial" panose="020B0604020202020204" pitchFamily="34" charset="0"/>
                <a:ea typeface="Calibri" panose="020F0502020204030204" pitchFamily="34" charset="0"/>
                <a:cs typeface="Arial" panose="020B0604020202020204" pitchFamily="34" charset="0"/>
              </a:rPr>
              <a:t>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gói</a:t>
            </a:r>
            <a:r>
              <a:rPr lang="en-US" sz="1800" i="1" kern="100" dirty="0">
                <a:effectLst/>
                <a:latin typeface="Arial" panose="020B0604020202020204" pitchFamily="34" charset="0"/>
                <a:ea typeface="Calibri" panose="020F0502020204030204" pitchFamily="34" charset="0"/>
                <a:cs typeface="Arial" panose="020B0604020202020204" pitchFamily="34" charset="0"/>
              </a:rPr>
              <a:t>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cao</a:t>
            </a:r>
            <a:r>
              <a:rPr lang="en-US" sz="1800" i="1" kern="100" dirty="0">
                <a:effectLst/>
                <a:latin typeface="Arial" panose="020B0604020202020204" pitchFamily="34" charset="0"/>
                <a:ea typeface="Calibri" panose="020F0502020204030204" pitchFamily="34" charset="0"/>
                <a:cs typeface="Arial" panose="020B0604020202020204" pitchFamily="34" charset="0"/>
              </a:rPr>
              <a:t> </a:t>
            </a:r>
            <a:r>
              <a:rPr lang="en-US" sz="1800" i="1" kern="100" dirty="0" err="1">
                <a:effectLst/>
                <a:latin typeface="Arial" panose="020B0604020202020204" pitchFamily="34" charset="0"/>
                <a:ea typeface="Calibri" panose="020F0502020204030204" pitchFamily="34" charset="0"/>
                <a:cs typeface="Arial" panose="020B0604020202020204" pitchFamily="34" charset="0"/>
              </a:rPr>
              <a:t>hơn</a:t>
            </a:r>
            <a:r>
              <a:rPr lang="en-US" sz="1800" i="1" kern="100" dirty="0">
                <a:effectLst/>
                <a:latin typeface="Arial" panose="020B0604020202020204" pitchFamily="34" charset="0"/>
                <a:ea typeface="Calibri" panose="020F0502020204030204" pitchFamily="34" charset="0"/>
                <a:cs typeface="Arial" panose="020B0604020202020204" pitchFamily="34" charset="0"/>
              </a:rPr>
              <a:t>. </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1F1B4C9-2387-1A4B-4543-552D94EC32AE}"/>
              </a:ext>
            </a:extLst>
          </p:cNvPr>
          <p:cNvSpPr txBox="1"/>
          <p:nvPr/>
        </p:nvSpPr>
        <p:spPr>
          <a:xfrm>
            <a:off x="3550356" y="5831616"/>
            <a:ext cx="6107288" cy="1070871"/>
          </a:xfrm>
          <a:prstGeom prst="rect">
            <a:avLst/>
          </a:prstGeom>
          <a:noFill/>
        </p:spPr>
        <p:txBody>
          <a:bodyPr wrap="square">
            <a:spAutoFit/>
          </a:bodyPr>
          <a:lstStyle/>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The pros :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kiểm</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soát</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chiến</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lược</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định</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giá</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The Cons :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gánh</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nặng</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chi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phí</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cố</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định</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quảng</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cáo</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tiếp</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thị,và</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cạnh</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tranh</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ngành</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áp</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lực</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tạo</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ra</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doanh</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77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BFAB53-DF59-F096-1ABD-24751FBFE9DE}"/>
              </a:ext>
            </a:extLst>
          </p:cNvPr>
          <p:cNvSpPr>
            <a:spLocks noGrp="1"/>
          </p:cNvSpPr>
          <p:nvPr>
            <p:ph type="sldNum" sz="quarter" idx="10"/>
          </p:nvPr>
        </p:nvSpPr>
        <p:spPr/>
        <p:txBody>
          <a:bodyPr/>
          <a:lstStyle/>
          <a:p>
            <a:fld id="{48F63A3B-78C7-47BE-AE5E-E10140E04643}" type="slidenum">
              <a:rPr lang="en-US" smtClean="0"/>
              <a:pPr/>
              <a:t>7</a:t>
            </a:fld>
            <a:endParaRPr lang="en-US" dirty="0"/>
          </a:p>
        </p:txBody>
      </p:sp>
      <p:graphicFrame>
        <p:nvGraphicFramePr>
          <p:cNvPr id="5" name="Table 4">
            <a:extLst>
              <a:ext uri="{FF2B5EF4-FFF2-40B4-BE49-F238E27FC236}">
                <a16:creationId xmlns:a16="http://schemas.microsoft.com/office/drawing/2014/main" id="{F55D5E9A-4997-AAC5-1748-E22337035991}"/>
              </a:ext>
            </a:extLst>
          </p:cNvPr>
          <p:cNvGraphicFramePr>
            <a:graphicFrameLocks noGrp="1"/>
          </p:cNvGraphicFramePr>
          <p:nvPr>
            <p:extLst>
              <p:ext uri="{D42A27DB-BD31-4B8C-83A1-F6EECF244321}">
                <p14:modId xmlns:p14="http://schemas.microsoft.com/office/powerpoint/2010/main" val="2765532371"/>
              </p:ext>
            </p:extLst>
          </p:nvPr>
        </p:nvGraphicFramePr>
        <p:xfrm>
          <a:off x="765974" y="719666"/>
          <a:ext cx="11137126" cy="5760720"/>
        </p:xfrm>
        <a:graphic>
          <a:graphicData uri="http://schemas.openxmlformats.org/drawingml/2006/table">
            <a:tbl>
              <a:tblPr firstRow="1" bandRow="1">
                <a:tableStyleId>{3B4B98B0-60AC-42C2-AFA5-B58CD77FA1E5}</a:tableStyleId>
              </a:tblPr>
              <a:tblGrid>
                <a:gridCol w="2868930">
                  <a:extLst>
                    <a:ext uri="{9D8B030D-6E8A-4147-A177-3AD203B41FA5}">
                      <a16:colId xmlns:a16="http://schemas.microsoft.com/office/drawing/2014/main" val="170474655"/>
                    </a:ext>
                  </a:extLst>
                </a:gridCol>
                <a:gridCol w="3222978">
                  <a:extLst>
                    <a:ext uri="{9D8B030D-6E8A-4147-A177-3AD203B41FA5}">
                      <a16:colId xmlns:a16="http://schemas.microsoft.com/office/drawing/2014/main" val="1323761886"/>
                    </a:ext>
                  </a:extLst>
                </a:gridCol>
                <a:gridCol w="1985931">
                  <a:extLst>
                    <a:ext uri="{9D8B030D-6E8A-4147-A177-3AD203B41FA5}">
                      <a16:colId xmlns:a16="http://schemas.microsoft.com/office/drawing/2014/main" val="2840310097"/>
                    </a:ext>
                  </a:extLst>
                </a:gridCol>
                <a:gridCol w="1625600">
                  <a:extLst>
                    <a:ext uri="{9D8B030D-6E8A-4147-A177-3AD203B41FA5}">
                      <a16:colId xmlns:a16="http://schemas.microsoft.com/office/drawing/2014/main" val="1753657379"/>
                    </a:ext>
                  </a:extLst>
                </a:gridCol>
                <a:gridCol w="1433687">
                  <a:extLst>
                    <a:ext uri="{9D8B030D-6E8A-4147-A177-3AD203B41FA5}">
                      <a16:colId xmlns:a16="http://schemas.microsoft.com/office/drawing/2014/main" val="1919318594"/>
                    </a:ext>
                  </a:extLst>
                </a:gridCol>
              </a:tblGrid>
              <a:tr h="370840">
                <a:tc>
                  <a:txBody>
                    <a:bodyPr/>
                    <a:lstStyle/>
                    <a:p>
                      <a:r>
                        <a:rPr lang="en-US" dirty="0"/>
                        <a:t>Revenue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Define</a:t>
                      </a:r>
                    </a:p>
                    <a:p>
                      <a:pPr algn="ctr"/>
                      <a:r>
                        <a:rPr lang="en-US" dirty="0" err="1"/>
                        <a:t>Khái</a:t>
                      </a:r>
                      <a:r>
                        <a:rPr lang="en-US" dirty="0"/>
                        <a:t> </a:t>
                      </a:r>
                      <a:r>
                        <a:rPr lang="en-US" dirty="0" err="1"/>
                        <a:t>niệm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The pros</a:t>
                      </a:r>
                    </a:p>
                    <a:p>
                      <a:pPr algn="ctr"/>
                      <a:r>
                        <a:rPr lang="en-US" dirty="0" err="1"/>
                        <a:t>Ưu</a:t>
                      </a:r>
                      <a:r>
                        <a:rPr lang="en-US" dirty="0"/>
                        <a:t> </a:t>
                      </a:r>
                      <a:r>
                        <a:rPr lang="en-US" dirty="0" err="1"/>
                        <a:t>điểm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The Cons</a:t>
                      </a:r>
                    </a:p>
                    <a:p>
                      <a:pPr algn="ctr"/>
                      <a:r>
                        <a:rPr lang="en-US" dirty="0" err="1"/>
                        <a:t>Nhược</a:t>
                      </a:r>
                      <a:r>
                        <a:rPr lang="en-US" dirty="0"/>
                        <a:t> </a:t>
                      </a:r>
                      <a:r>
                        <a:rPr lang="en-US" dirty="0" err="1"/>
                        <a:t>điểm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Ví</a:t>
                      </a:r>
                      <a:r>
                        <a:rPr lang="en-US" dirty="0"/>
                        <a:t> </a:t>
                      </a:r>
                      <a:r>
                        <a:rPr lang="en-US" dirty="0" err="1"/>
                        <a:t>dụ</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1732195"/>
                  </a:ext>
                </a:extLst>
              </a:tr>
              <a:tr h="171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Commission-based revenue models</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dirty="0" err="1">
                          <a:solidFill>
                            <a:schemeClr val="tx1"/>
                          </a:solidFill>
                          <a:effectLst/>
                          <a:latin typeface="+mn-lt"/>
                          <a:ea typeface="+mn-ea"/>
                          <a:cs typeface="+mn-cs"/>
                        </a:rPr>
                        <a:t>Là</a:t>
                      </a:r>
                      <a:r>
                        <a:rPr lang="en-US" sz="1400" kern="1200" dirty="0">
                          <a:solidFill>
                            <a:schemeClr val="tx1"/>
                          </a:solidFill>
                          <a:effectLst/>
                          <a:latin typeface="+mn-lt"/>
                          <a:ea typeface="+mn-ea"/>
                          <a:cs typeface="+mn-cs"/>
                        </a:rPr>
                        <a:t> 1 </a:t>
                      </a:r>
                      <a:r>
                        <a:rPr lang="en-US" sz="1400" kern="1200" dirty="0" err="1">
                          <a:solidFill>
                            <a:schemeClr val="tx1"/>
                          </a:solidFill>
                          <a:effectLst/>
                          <a:latin typeface="+mn-lt"/>
                          <a:ea typeface="+mn-ea"/>
                          <a:cs typeface="+mn-cs"/>
                        </a:rPr>
                        <a:t>mức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phí</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cố</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định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theo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mức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quy</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mô</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giao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dịch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hoặc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là</a:t>
                      </a:r>
                      <a:r>
                        <a:rPr lang="en-US" sz="1400" kern="1200" dirty="0">
                          <a:solidFill>
                            <a:schemeClr val="tx1"/>
                          </a:solidFill>
                          <a:effectLst/>
                          <a:latin typeface="+mn-lt"/>
                          <a:ea typeface="+mn-ea"/>
                          <a:cs typeface="+mn-cs"/>
                        </a:rPr>
                        <a:t> % , (</a:t>
                      </a:r>
                      <a:r>
                        <a:rPr lang="en-US" sz="1400" kern="1200" dirty="0" err="1">
                          <a:solidFill>
                            <a:schemeClr val="tx1"/>
                          </a:solidFill>
                          <a:effectLst/>
                          <a:latin typeface="+mn-lt"/>
                          <a:ea typeface="+mn-ea"/>
                          <a:cs typeface="+mn-cs"/>
                        </a:rPr>
                        <a:t>không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theo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quy</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mô</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giao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dịch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hoặc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theo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mức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quy</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mô</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giao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dịch</a:t>
                      </a:r>
                      <a:r>
                        <a:rPr lang="en-US" sz="1400" kern="1200" dirty="0">
                          <a:solidFill>
                            <a:schemeClr val="tx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dirty="0" err="1">
                          <a:solidFill>
                            <a:schemeClr val="tx1"/>
                          </a:solidFill>
                          <a:effectLst/>
                          <a:latin typeface="+mn-lt"/>
                          <a:ea typeface="+mn-ea"/>
                          <a:cs typeface="+mn-cs"/>
                        </a:rPr>
                        <a:t>Doanh</a:t>
                      </a:r>
                      <a:r>
                        <a:rPr lang="en-US" sz="1400" kern="1200" dirty="0">
                          <a:solidFill>
                            <a:schemeClr val="tx1"/>
                          </a:solidFill>
                          <a:effectLst/>
                          <a:latin typeface="+mn-lt"/>
                          <a:ea typeface="+mn-ea"/>
                          <a:cs typeface="+mn-cs"/>
                        </a:rPr>
                        <a:t> thu </a:t>
                      </a:r>
                      <a:r>
                        <a:rPr lang="en-US" sz="1400" kern="1200" dirty="0" err="1">
                          <a:solidFill>
                            <a:schemeClr val="tx1"/>
                          </a:solidFill>
                          <a:effectLst/>
                          <a:latin typeface="+mn-lt"/>
                          <a:ea typeface="+mn-ea"/>
                          <a:cs typeface="+mn-cs"/>
                        </a:rPr>
                        <a:t>dễ</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dự</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đoán</a:t>
                      </a:r>
                      <a:r>
                        <a:rPr lang="en-US" sz="1400" kern="1200" dirty="0">
                          <a:solidFill>
                            <a:schemeClr val="tx1"/>
                          </a:solidFill>
                          <a:effectLst/>
                          <a:latin typeface="+mn-lt"/>
                          <a:ea typeface="+mn-ea"/>
                          <a:cs typeface="+mn-cs"/>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dirty="0" err="1">
                          <a:solidFill>
                            <a:schemeClr val="tx1"/>
                          </a:solidFill>
                          <a:effectLst/>
                          <a:latin typeface="+mn-lt"/>
                          <a:ea typeface="+mn-ea"/>
                          <a:cs typeface="+mn-cs"/>
                        </a:rPr>
                        <a:t>Doanh</a:t>
                      </a:r>
                      <a:r>
                        <a:rPr lang="en-US" sz="1400" kern="1200" dirty="0">
                          <a:solidFill>
                            <a:schemeClr val="tx1"/>
                          </a:solidFill>
                          <a:effectLst/>
                          <a:latin typeface="+mn-lt"/>
                          <a:ea typeface="+mn-ea"/>
                          <a:cs typeface="+mn-cs"/>
                        </a:rPr>
                        <a:t> thu </a:t>
                      </a:r>
                      <a:r>
                        <a:rPr lang="en-US" sz="1400" kern="1200" dirty="0" err="1">
                          <a:solidFill>
                            <a:schemeClr val="tx1"/>
                          </a:solidFill>
                          <a:effectLst/>
                          <a:latin typeface="+mn-lt"/>
                          <a:ea typeface="+mn-ea"/>
                          <a:cs typeface="+mn-cs"/>
                        </a:rPr>
                        <a:t>dễ</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dự</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đoán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vì</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mức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phí</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cao</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dirty="0">
                          <a:solidFill>
                            <a:schemeClr val="tx1"/>
                          </a:solidFill>
                          <a:effectLst/>
                          <a:latin typeface="+mn-lt"/>
                          <a:ea typeface="+mn-ea"/>
                          <a:cs typeface="+mn-cs"/>
                        </a:rPr>
                        <a:t>Airbnb, Booking.com, Uber, Lyft, Ticketmaster, Priceline </a:t>
                      </a:r>
                      <a:r>
                        <a:rPr lang="en-US" sz="1400" kern="1200" dirty="0" err="1">
                          <a:solidFill>
                            <a:schemeClr val="tx1"/>
                          </a:solidFill>
                          <a:effectLst/>
                          <a:latin typeface="+mn-lt"/>
                          <a:ea typeface="+mn-ea"/>
                          <a:cs typeface="+mn-cs"/>
                        </a:rPr>
                        <a:t>và</a:t>
                      </a:r>
                      <a:r>
                        <a:rPr lang="en-US" sz="1400" kern="1200" dirty="0">
                          <a:solidFill>
                            <a:schemeClr val="tx1"/>
                          </a:solidFill>
                          <a:effectLst/>
                          <a:latin typeface="+mn-lt"/>
                          <a:ea typeface="+mn-ea"/>
                          <a:cs typeface="+mn-cs"/>
                        </a:rPr>
                        <a:t> Upwork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41873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Markup revenue model</a:t>
                      </a:r>
                      <a:endParaRPr lang="en-US" sz="1400" b="1" kern="1200" dirty="0">
                        <a:solidFill>
                          <a:schemeClr val="tx1"/>
                        </a:solidFill>
                        <a:effectLst/>
                        <a:latin typeface="+mn-lt"/>
                        <a:ea typeface="+mn-ea"/>
                        <a:cs typeface="+mn-cs"/>
                      </a:endParaRP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dirty="0" err="1">
                          <a:solidFill>
                            <a:schemeClr val="tx1"/>
                          </a:solidFill>
                          <a:effectLst/>
                          <a:latin typeface="+mn-lt"/>
                          <a:ea typeface="+mn-ea"/>
                          <a:cs typeface="+mn-cs"/>
                        </a:rPr>
                        <a:t>là</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loại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mô</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hình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doanh</a:t>
                      </a:r>
                      <a:r>
                        <a:rPr lang="en-US" sz="1400" kern="1200" dirty="0">
                          <a:solidFill>
                            <a:schemeClr val="tx1"/>
                          </a:solidFill>
                          <a:effectLst/>
                          <a:latin typeface="+mn-lt"/>
                          <a:ea typeface="+mn-ea"/>
                          <a:cs typeface="+mn-cs"/>
                        </a:rPr>
                        <a:t> thu </a:t>
                      </a:r>
                      <a:r>
                        <a:rPr lang="en-US" sz="1400" kern="1200" dirty="0" err="1">
                          <a:solidFill>
                            <a:schemeClr val="tx1"/>
                          </a:solidFill>
                          <a:effectLst/>
                          <a:latin typeface="+mn-lt"/>
                          <a:ea typeface="+mn-ea"/>
                          <a:cs typeface="+mn-cs"/>
                        </a:rPr>
                        <a:t>mà</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bạn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mua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một</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sản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phẩm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với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một</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mức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giá</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nhất</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định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rồi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bán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lại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với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giá</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cao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hơn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dirty="0" err="1">
                          <a:solidFill>
                            <a:schemeClr val="tx1"/>
                          </a:solidFill>
                          <a:effectLst/>
                          <a:latin typeface="+mn-lt"/>
                          <a:ea typeface="+mn-ea"/>
                          <a:cs typeface="+mn-cs"/>
                        </a:rPr>
                        <a:t>Đơn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giản</a:t>
                      </a:r>
                      <a:endParaRPr lang="en-US" sz="1400" kern="1200" dirty="0">
                        <a:solidFill>
                          <a:schemeClr val="tx1"/>
                        </a:solidFill>
                        <a:effectLst/>
                        <a:latin typeface="+mn-lt"/>
                        <a:ea typeface="+mn-ea"/>
                        <a:cs typeface="+mn-cs"/>
                      </a:endParaRPr>
                    </a:p>
                    <a:p>
                      <a:pPr algn="ctr"/>
                      <a:r>
                        <a:rPr lang="en-US" sz="1400" kern="1200" dirty="0" err="1">
                          <a:solidFill>
                            <a:schemeClr val="tx1"/>
                          </a:solidFill>
                          <a:effectLst/>
                          <a:latin typeface="+mn-lt"/>
                          <a:ea typeface="+mn-ea"/>
                          <a:cs typeface="+mn-cs"/>
                        </a:rPr>
                        <a:t>Dễ</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dàng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tính</a:t>
                      </a:r>
                      <a:r>
                        <a:rPr lang="en-US" sz="1400" kern="1200" dirty="0">
                          <a:solidFill>
                            <a:schemeClr val="tx1"/>
                          </a:solidFill>
                          <a:effectLst/>
                          <a:latin typeface="+mn-lt"/>
                          <a:ea typeface="+mn-ea"/>
                          <a:cs typeface="+mn-cs"/>
                        </a:rPr>
                        <a:t> toán </a:t>
                      </a:r>
                      <a:r>
                        <a:rPr lang="en-US" sz="1400" kern="1200" dirty="0" err="1">
                          <a:solidFill>
                            <a:schemeClr val="tx1"/>
                          </a:solidFill>
                          <a:effectLst/>
                          <a:latin typeface="+mn-lt"/>
                          <a:ea typeface="+mn-ea"/>
                          <a:cs typeface="+mn-cs"/>
                        </a:rPr>
                        <a:t>biên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lợi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nhuận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trên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mỗi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lần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bán</a:t>
                      </a:r>
                      <a:endParaRPr lang="en-US" sz="1400" kern="1200" dirty="0">
                        <a:solidFill>
                          <a:schemeClr val="tx1"/>
                        </a:solidFill>
                        <a:effectLst/>
                        <a:latin typeface="+mn-lt"/>
                        <a:ea typeface="+mn-ea"/>
                        <a:cs typeface="+mn-cs"/>
                      </a:endParaRPr>
                    </a:p>
                    <a:p>
                      <a:pPr algn="ctr"/>
                      <a:r>
                        <a:rPr lang="en-US" sz="1400" kern="1200" dirty="0" err="1">
                          <a:solidFill>
                            <a:schemeClr val="tx1"/>
                          </a:solidFill>
                          <a:effectLst/>
                          <a:latin typeface="+mn-lt"/>
                          <a:ea typeface="+mn-ea"/>
                          <a:cs typeface="+mn-cs"/>
                        </a:rPr>
                        <a:t>Có</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thể</a:t>
                      </a:r>
                      <a:r>
                        <a:rPr lang="en-US" sz="1400" kern="1200" dirty="0">
                          <a:solidFill>
                            <a:schemeClr val="tx1"/>
                          </a:solidFill>
                          <a:effectLst/>
                          <a:latin typeface="+mn-lt"/>
                          <a:ea typeface="+mn-ea"/>
                          <a:cs typeface="+mn-cs"/>
                        </a:rPr>
                        <a:t> linh </a:t>
                      </a:r>
                      <a:r>
                        <a:rPr lang="en-US" sz="1400" kern="1200" dirty="0" err="1">
                          <a:solidFill>
                            <a:schemeClr val="tx1"/>
                          </a:solidFill>
                          <a:effectLst/>
                          <a:latin typeface="+mn-lt"/>
                          <a:ea typeface="+mn-ea"/>
                          <a:cs typeface="+mn-cs"/>
                        </a:rPr>
                        <a:t>hoạt</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với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giá</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a:t>Tốn</a:t>
                      </a:r>
                      <a:r>
                        <a:rPr lang="en-US" sz="1400" dirty="0"/>
                        <a:t> </a:t>
                      </a:r>
                      <a:r>
                        <a:rPr lang="en-US" sz="1400" dirty="0" err="1"/>
                        <a:t>nguồn</a:t>
                      </a:r>
                      <a:r>
                        <a:rPr lang="en-US" sz="1400" dirty="0"/>
                        <a:t> </a:t>
                      </a:r>
                      <a:r>
                        <a:rPr lang="en-US" sz="1400" dirty="0" err="1"/>
                        <a:t>lực</a:t>
                      </a:r>
                      <a:r>
                        <a:rPr lang="en-US" sz="1400" dirty="0"/>
                        <a:t> </a:t>
                      </a:r>
                      <a:r>
                        <a:rPr lang="en-US" sz="1400" dirty="0" err="1"/>
                        <a:t>để</a:t>
                      </a:r>
                      <a:r>
                        <a:rPr lang="en-US" sz="1400" dirty="0"/>
                        <a:t> </a:t>
                      </a:r>
                      <a:r>
                        <a:rPr lang="en-US" sz="1400" dirty="0" err="1"/>
                        <a:t>quản</a:t>
                      </a:r>
                      <a:r>
                        <a:rPr lang="en-US" sz="1400" dirty="0"/>
                        <a:t> </a:t>
                      </a:r>
                      <a:r>
                        <a:rPr lang="en-US" sz="1400" dirty="0" err="1"/>
                        <a:t>lý</a:t>
                      </a:r>
                      <a:endParaRPr lang="en-US" sz="1400" dirty="0"/>
                    </a:p>
                    <a:p>
                      <a:r>
                        <a:rPr lang="en-US" sz="1400" dirty="0" err="1"/>
                        <a:t>Nếu</a:t>
                      </a:r>
                      <a:r>
                        <a:rPr lang="en-US" sz="1400" dirty="0"/>
                        <a:t> </a:t>
                      </a:r>
                      <a:r>
                        <a:rPr lang="en-US" sz="1400" dirty="0" err="1"/>
                        <a:t>áp</a:t>
                      </a:r>
                      <a:r>
                        <a:rPr lang="en-US" sz="1400" dirty="0"/>
                        <a:t> </a:t>
                      </a:r>
                      <a:r>
                        <a:rPr lang="en-US" sz="1400" dirty="0" err="1"/>
                        <a:t>dụng</a:t>
                      </a:r>
                      <a:r>
                        <a:rPr lang="en-US" sz="1400" dirty="0"/>
                        <a:t> 1 </a:t>
                      </a:r>
                      <a:r>
                        <a:rPr lang="en-US" sz="1400" dirty="0" err="1"/>
                        <a:t>cách</a:t>
                      </a:r>
                      <a:r>
                        <a:rPr lang="en-US" sz="1400" dirty="0"/>
                        <a:t> markup </a:t>
                      </a:r>
                      <a:r>
                        <a:rPr lang="en-US" sz="1400" dirty="0" err="1"/>
                        <a:t>đều</a:t>
                      </a:r>
                      <a:r>
                        <a:rPr lang="en-US" sz="1400" dirty="0"/>
                        <a:t> </a:t>
                      </a:r>
                      <a:r>
                        <a:rPr lang="en-US" sz="1400" dirty="0" err="1"/>
                        <a:t>nhau</a:t>
                      </a:r>
                      <a:r>
                        <a:rPr lang="en-US" sz="1400" dirty="0"/>
                        <a:t> </a:t>
                      </a:r>
                      <a:r>
                        <a:rPr lang="en-US" sz="1400" dirty="0" err="1"/>
                        <a:t>sẽ</a:t>
                      </a:r>
                      <a:r>
                        <a:rPr lang="en-US" sz="1400" dirty="0"/>
                        <a:t> </a:t>
                      </a:r>
                      <a:r>
                        <a:rPr lang="en-US" sz="1400" dirty="0" err="1"/>
                        <a:t>dẫn</a:t>
                      </a:r>
                      <a:r>
                        <a:rPr lang="en-US" sz="1400" dirty="0"/>
                        <a:t> </a:t>
                      </a:r>
                      <a:r>
                        <a:rPr lang="en-US" sz="1400" dirty="0" err="1"/>
                        <a:t>đến</a:t>
                      </a:r>
                      <a:r>
                        <a:rPr lang="en-US" sz="1400" dirty="0"/>
                        <a:t> </a:t>
                      </a:r>
                      <a:r>
                        <a:rPr lang="en-US" sz="1400" dirty="0" err="1"/>
                        <a:t>giá</a:t>
                      </a:r>
                      <a:r>
                        <a:rPr lang="en-US" sz="1400" dirty="0"/>
                        <a:t> </a:t>
                      </a:r>
                      <a:r>
                        <a:rPr lang="en-US" sz="1400" dirty="0" err="1"/>
                        <a:t>quá</a:t>
                      </a:r>
                      <a:r>
                        <a:rPr lang="en-US" sz="1400" dirty="0"/>
                        <a:t> </a:t>
                      </a:r>
                      <a:r>
                        <a:rPr lang="en-US" sz="1400" dirty="0" err="1"/>
                        <a:t>cao</a:t>
                      </a:r>
                      <a:r>
                        <a:rPr lang="en-US" sz="1400" dirty="0"/>
                        <a:t> </a:t>
                      </a:r>
                      <a:r>
                        <a:rPr lang="en-US" sz="1400" dirty="0" err="1"/>
                        <a:t>hoặc</a:t>
                      </a:r>
                      <a:r>
                        <a:rPr lang="en-US" sz="1400" dirty="0"/>
                        <a:t> </a:t>
                      </a:r>
                      <a:r>
                        <a:rPr lang="en-US" sz="1400" dirty="0" err="1"/>
                        <a:t>quá</a:t>
                      </a:r>
                      <a:r>
                        <a:rPr lang="en-US" sz="1400" dirty="0"/>
                        <a:t> </a:t>
                      </a:r>
                      <a:r>
                        <a:rPr lang="en-US" sz="1400" dirty="0" err="1"/>
                        <a:t>thấp</a:t>
                      </a:r>
                      <a:r>
                        <a:rPr lang="en-US" sz="14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err="1">
                          <a:solidFill>
                            <a:schemeClr val="tx1"/>
                          </a:solidFill>
                          <a:effectLst/>
                          <a:latin typeface="+mn-lt"/>
                          <a:ea typeface="+mn-ea"/>
                          <a:cs typeface="+mn-cs"/>
                        </a:rPr>
                        <a:t>các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doanh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nghiệp</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bán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buôn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bán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lẻ</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và</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dịch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vụ</a:t>
                      </a:r>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err="1">
                          <a:solidFill>
                            <a:schemeClr val="tx1"/>
                          </a:solidFill>
                          <a:effectLst/>
                          <a:latin typeface="+mn-lt"/>
                          <a:ea typeface="+mn-ea"/>
                          <a:cs typeface="+mn-cs"/>
                        </a:rPr>
                        <a:t>những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nhà</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môi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giới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đặt</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chỗ</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ngồi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trên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máy</a:t>
                      </a:r>
                      <a:r>
                        <a:rPr lang="en-US" sz="1400" kern="1200" dirty="0">
                          <a:solidFill>
                            <a:schemeClr val="tx1"/>
                          </a:solidFill>
                          <a:effectLst/>
                          <a:latin typeface="+mn-lt"/>
                          <a:ea typeface="+mn-ea"/>
                          <a:cs typeface="+mn-cs"/>
                        </a:rPr>
                        <a:t> bay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57470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Affiliate revenue model</a:t>
                      </a:r>
                      <a:endParaRPr lang="en-US" sz="1400" b="1" kern="1200" dirty="0">
                        <a:solidFill>
                          <a:schemeClr val="tx1"/>
                        </a:solidFill>
                        <a:effectLst/>
                        <a:latin typeface="+mn-lt"/>
                        <a:ea typeface="+mn-ea"/>
                        <a:cs typeface="+mn-cs"/>
                      </a:endParaRP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dirty="0" err="1">
                          <a:solidFill>
                            <a:schemeClr val="tx1"/>
                          </a:solidFill>
                          <a:effectLst/>
                          <a:latin typeface="+mn-lt"/>
                          <a:ea typeface="+mn-ea"/>
                          <a:cs typeface="+mn-cs"/>
                        </a:rPr>
                        <a:t>Chuyển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hướng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khách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hàng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đến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nền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tảng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của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nhà</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cung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cấp</a:t>
                      </a:r>
                      <a:r>
                        <a:rPr lang="en-US" sz="1400" kern="1200" dirty="0">
                          <a:solidFill>
                            <a:schemeClr val="tx1"/>
                          </a:solidFill>
                          <a:effectLst/>
                          <a:latin typeface="+mn-lt"/>
                          <a:ea typeface="+mn-ea"/>
                          <a:cs typeface="+mn-cs"/>
                        </a:rPr>
                        <a:t> ban </a:t>
                      </a:r>
                      <a:r>
                        <a:rPr lang="en-US" sz="1400" kern="1200" dirty="0" err="1">
                          <a:solidFill>
                            <a:schemeClr val="tx1"/>
                          </a:solidFill>
                          <a:effectLst/>
                          <a:latin typeface="+mn-lt"/>
                          <a:ea typeface="+mn-ea"/>
                          <a:cs typeface="+mn-cs"/>
                        </a:rPr>
                        <a:t>đầu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để</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mua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hàng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và</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kiếm</a:t>
                      </a:r>
                      <a:r>
                        <a:rPr lang="en-US" sz="1400" kern="1200" dirty="0">
                          <a:solidFill>
                            <a:schemeClr val="tx1"/>
                          </a:solidFill>
                          <a:effectLst/>
                          <a:latin typeface="+mn-lt"/>
                          <a:ea typeface="+mn-ea"/>
                          <a:cs typeface="+mn-cs"/>
                        </a:rPr>
                        <a:t> hoa </a:t>
                      </a:r>
                      <a:r>
                        <a:rPr lang="en-US" sz="1400" kern="1200" dirty="0" err="1">
                          <a:solidFill>
                            <a:schemeClr val="tx1"/>
                          </a:solidFill>
                          <a:effectLst/>
                          <a:latin typeface="+mn-lt"/>
                          <a:ea typeface="+mn-ea"/>
                          <a:cs typeface="+mn-cs"/>
                        </a:rPr>
                        <a:t>hồng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cho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bất</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kỳ</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doanh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số</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nào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phát</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sinh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Mô</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hình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liên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kết</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là</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hợp</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đồng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giữa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nhà</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cung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cấp</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sản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phẩm</a:t>
                      </a:r>
                      <a:r>
                        <a:rPr lang="en-US" sz="1400" kern="1200" dirty="0">
                          <a:solidFill>
                            <a:schemeClr val="tx1"/>
                          </a:solidFill>
                          <a:effectLst/>
                          <a:latin typeface="+mn-lt"/>
                          <a:ea typeface="+mn-ea"/>
                          <a:cs typeface="+mn-cs"/>
                        </a:rPr>
                        <a:t>/</a:t>
                      </a:r>
                      <a:r>
                        <a:rPr lang="en-US" sz="1400" kern="1200" dirty="0" err="1">
                          <a:solidFill>
                            <a:schemeClr val="tx1"/>
                          </a:solidFill>
                          <a:effectLst/>
                          <a:latin typeface="+mn-lt"/>
                          <a:ea typeface="+mn-ea"/>
                          <a:cs typeface="+mn-cs"/>
                        </a:rPr>
                        <a:t>dịch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vụ</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và</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người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quảng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bá</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dirty="0" err="1">
                          <a:solidFill>
                            <a:schemeClr val="tx1"/>
                          </a:solidFill>
                          <a:effectLst/>
                          <a:latin typeface="+mn-lt"/>
                          <a:ea typeface="+mn-ea"/>
                          <a:cs typeface="+mn-cs"/>
                        </a:rPr>
                        <a:t>Nếu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có</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lưu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lượng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truy</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cập</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lớn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dễ</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dàng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kiếm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doanh</a:t>
                      </a:r>
                      <a:r>
                        <a:rPr lang="en-US" sz="1400" kern="1200" dirty="0">
                          <a:solidFill>
                            <a:schemeClr val="tx1"/>
                          </a:solidFill>
                          <a:effectLst/>
                          <a:latin typeface="+mn-lt"/>
                          <a:ea typeface="+mn-ea"/>
                          <a:cs typeface="+mn-cs"/>
                        </a:rPr>
                        <a:t> thu</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dirty="0" err="1">
                          <a:solidFill>
                            <a:schemeClr val="tx1"/>
                          </a:solidFill>
                          <a:effectLst/>
                          <a:latin typeface="+mn-lt"/>
                          <a:ea typeface="+mn-ea"/>
                          <a:cs typeface="+mn-cs"/>
                        </a:rPr>
                        <a:t>tỷ</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lệ</a:t>
                      </a:r>
                      <a:r>
                        <a:rPr lang="en-US" sz="1400" kern="1200" dirty="0">
                          <a:solidFill>
                            <a:schemeClr val="tx1"/>
                          </a:solidFill>
                          <a:effectLst/>
                          <a:latin typeface="+mn-lt"/>
                          <a:ea typeface="+mn-ea"/>
                          <a:cs typeface="+mn-cs"/>
                        </a:rPr>
                        <a:t> % hoa </a:t>
                      </a:r>
                      <a:r>
                        <a:rPr lang="en-US" sz="1400" kern="1200" dirty="0" err="1">
                          <a:solidFill>
                            <a:schemeClr val="tx1"/>
                          </a:solidFill>
                          <a:effectLst/>
                          <a:latin typeface="+mn-lt"/>
                          <a:ea typeface="+mn-ea"/>
                          <a:cs typeface="+mn-cs"/>
                        </a:rPr>
                        <a:t>hồng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thấp</a:t>
                      </a:r>
                      <a:r>
                        <a:rPr lang="en-US" sz="1400" kern="1200" dirty="0">
                          <a:solidFill>
                            <a:schemeClr val="tx1"/>
                          </a:solidFill>
                          <a:effectLst/>
                          <a:latin typeface="+mn-lt"/>
                          <a:ea typeface="+mn-ea"/>
                          <a:cs typeface="+mn-cs"/>
                        </a:rPr>
                        <a:t>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03691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Interest revenue model</a:t>
                      </a:r>
                      <a:endParaRPr lang="en-US" sz="1800" b="1" kern="1200" dirty="0">
                        <a:solidFill>
                          <a:schemeClr val="tx1"/>
                        </a:solidFill>
                        <a:effectLst/>
                        <a:latin typeface="+mn-lt"/>
                        <a:ea typeface="+mn-ea"/>
                        <a:cs typeface="+mn-cs"/>
                      </a:endParaRP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169259"/>
                  </a:ext>
                </a:extLst>
              </a:tr>
            </a:tbl>
          </a:graphicData>
        </a:graphic>
      </p:graphicFrame>
    </p:spTree>
    <p:extLst>
      <p:ext uri="{BB962C8B-B14F-4D97-AF65-F5344CB8AC3E}">
        <p14:creationId xmlns:p14="http://schemas.microsoft.com/office/powerpoint/2010/main" val="251881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4F038A-62AE-0C36-A7D6-766D9E0CEA43}"/>
              </a:ext>
            </a:extLst>
          </p:cNvPr>
          <p:cNvSpPr>
            <a:spLocks noGrp="1"/>
          </p:cNvSpPr>
          <p:nvPr>
            <p:ph type="sldNum" sz="quarter" idx="10"/>
          </p:nvPr>
        </p:nvSpPr>
        <p:spPr/>
        <p:txBody>
          <a:bodyPr/>
          <a:lstStyle/>
          <a:p>
            <a:fld id="{48F63A3B-78C7-47BE-AE5E-E10140E04643}" type="slidenum">
              <a:rPr lang="en-US" smtClean="0"/>
              <a:pPr/>
              <a:t>8</a:t>
            </a:fld>
            <a:endParaRPr lang="en-US" dirty="0"/>
          </a:p>
        </p:txBody>
      </p:sp>
      <p:graphicFrame>
        <p:nvGraphicFramePr>
          <p:cNvPr id="5" name="Table 4">
            <a:extLst>
              <a:ext uri="{FF2B5EF4-FFF2-40B4-BE49-F238E27FC236}">
                <a16:creationId xmlns:a16="http://schemas.microsoft.com/office/drawing/2014/main" id="{D7BBB6BE-C425-E5A0-4FDB-DFE00A80B781}"/>
              </a:ext>
            </a:extLst>
          </p:cNvPr>
          <p:cNvGraphicFramePr>
            <a:graphicFrameLocks noGrp="1"/>
          </p:cNvGraphicFramePr>
          <p:nvPr>
            <p:extLst>
              <p:ext uri="{D42A27DB-BD31-4B8C-83A1-F6EECF244321}">
                <p14:modId xmlns:p14="http://schemas.microsoft.com/office/powerpoint/2010/main" val="3410641118"/>
              </p:ext>
            </p:extLst>
          </p:nvPr>
        </p:nvGraphicFramePr>
        <p:xfrm>
          <a:off x="662904" y="807720"/>
          <a:ext cx="11137126" cy="4663440"/>
        </p:xfrm>
        <a:graphic>
          <a:graphicData uri="http://schemas.openxmlformats.org/drawingml/2006/table">
            <a:tbl>
              <a:tblPr firstRow="1" bandRow="1">
                <a:tableStyleId>{3B4B98B0-60AC-42C2-AFA5-B58CD77FA1E5}</a:tableStyleId>
              </a:tblPr>
              <a:tblGrid>
                <a:gridCol w="2868930">
                  <a:extLst>
                    <a:ext uri="{9D8B030D-6E8A-4147-A177-3AD203B41FA5}">
                      <a16:colId xmlns:a16="http://schemas.microsoft.com/office/drawing/2014/main" val="4031412029"/>
                    </a:ext>
                  </a:extLst>
                </a:gridCol>
                <a:gridCol w="3222978">
                  <a:extLst>
                    <a:ext uri="{9D8B030D-6E8A-4147-A177-3AD203B41FA5}">
                      <a16:colId xmlns:a16="http://schemas.microsoft.com/office/drawing/2014/main" val="2942494497"/>
                    </a:ext>
                  </a:extLst>
                </a:gridCol>
                <a:gridCol w="1985931">
                  <a:extLst>
                    <a:ext uri="{9D8B030D-6E8A-4147-A177-3AD203B41FA5}">
                      <a16:colId xmlns:a16="http://schemas.microsoft.com/office/drawing/2014/main" val="735851862"/>
                    </a:ext>
                  </a:extLst>
                </a:gridCol>
                <a:gridCol w="2051436">
                  <a:extLst>
                    <a:ext uri="{9D8B030D-6E8A-4147-A177-3AD203B41FA5}">
                      <a16:colId xmlns:a16="http://schemas.microsoft.com/office/drawing/2014/main" val="9952072"/>
                    </a:ext>
                  </a:extLst>
                </a:gridCol>
                <a:gridCol w="1007851">
                  <a:extLst>
                    <a:ext uri="{9D8B030D-6E8A-4147-A177-3AD203B41FA5}">
                      <a16:colId xmlns:a16="http://schemas.microsoft.com/office/drawing/2014/main" val="3902630112"/>
                    </a:ext>
                  </a:extLst>
                </a:gridCol>
              </a:tblGrid>
              <a:tr h="370840">
                <a:tc>
                  <a:txBody>
                    <a:bodyPr/>
                    <a:lstStyle/>
                    <a:p>
                      <a:pPr algn="ctr"/>
                      <a:r>
                        <a:rPr lang="en-US" dirty="0"/>
                        <a:t>Revenue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Khái</a:t>
                      </a:r>
                      <a:r>
                        <a:rPr lang="en-US" dirty="0"/>
                        <a:t> </a:t>
                      </a:r>
                      <a:r>
                        <a:rPr lang="en-US" dirty="0" err="1"/>
                        <a:t>niệm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The pros</a:t>
                      </a:r>
                    </a:p>
                    <a:p>
                      <a:pPr algn="ctr"/>
                      <a:r>
                        <a:rPr lang="en-US" sz="1400" dirty="0" err="1"/>
                        <a:t>Ưu</a:t>
                      </a:r>
                      <a:r>
                        <a:rPr lang="en-US" sz="1400" dirty="0"/>
                        <a:t> </a:t>
                      </a:r>
                      <a:r>
                        <a:rPr lang="en-US" sz="1400" dirty="0" err="1"/>
                        <a:t>điểm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The Cons</a:t>
                      </a:r>
                    </a:p>
                    <a:p>
                      <a:pPr algn="ctr"/>
                      <a:r>
                        <a:rPr lang="en-US" dirty="0" err="1"/>
                        <a:t>Nhược</a:t>
                      </a:r>
                      <a:r>
                        <a:rPr lang="en-US" dirty="0"/>
                        <a:t> </a:t>
                      </a:r>
                      <a:r>
                        <a:rPr lang="en-US" dirty="0" err="1"/>
                        <a:t>điểm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Ví</a:t>
                      </a:r>
                      <a:r>
                        <a:rPr lang="en-US" dirty="0"/>
                        <a:t> </a:t>
                      </a:r>
                      <a:r>
                        <a:rPr lang="en-US" dirty="0" err="1"/>
                        <a:t>dụ</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99892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Interest revenue model</a:t>
                      </a:r>
                      <a:endParaRPr lang="en-US" sz="1400" b="1" kern="1200" dirty="0">
                        <a:solidFill>
                          <a:schemeClr val="tx1"/>
                        </a:solidFill>
                        <a:effectLst/>
                        <a:latin typeface="+mn-lt"/>
                        <a:ea typeface="+mn-ea"/>
                        <a:cs typeface="+mn-cs"/>
                      </a:endParaRP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dirty="0" err="1">
                          <a:solidFill>
                            <a:schemeClr val="tx1"/>
                          </a:solidFill>
                          <a:effectLst/>
                          <a:latin typeface="+mn-lt"/>
                          <a:ea typeface="+mn-ea"/>
                          <a:cs typeface="+mn-cs"/>
                        </a:rPr>
                        <a:t>Các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công</a:t>
                      </a:r>
                      <a:r>
                        <a:rPr lang="en-US" sz="1400" kern="1200" dirty="0">
                          <a:solidFill>
                            <a:schemeClr val="tx1"/>
                          </a:solidFill>
                          <a:effectLst/>
                          <a:latin typeface="+mn-lt"/>
                          <a:ea typeface="+mn-ea"/>
                          <a:cs typeface="+mn-cs"/>
                        </a:rPr>
                        <a:t> ty </a:t>
                      </a:r>
                      <a:r>
                        <a:rPr lang="en-US" sz="1400" kern="1200" dirty="0" err="1">
                          <a:solidFill>
                            <a:schemeClr val="tx1"/>
                          </a:solidFill>
                          <a:effectLst/>
                          <a:latin typeface="+mn-lt"/>
                          <a:ea typeface="+mn-ea"/>
                          <a:cs typeface="+mn-cs"/>
                        </a:rPr>
                        <a:t>ngân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hàng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hoặc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ví</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điện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tử</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hoạt</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động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với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các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hoạt</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động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tài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chính</a:t>
                      </a:r>
                      <a:r>
                        <a:rPr lang="en-US" sz="1400" kern="1200" dirty="0">
                          <a:solidFill>
                            <a:schemeClr val="tx1"/>
                          </a:solidFill>
                          <a:effectLst/>
                          <a:latin typeface="+mn-lt"/>
                          <a:ea typeface="+mn-ea"/>
                          <a:cs typeface="+mn-cs"/>
                        </a:rPr>
                        <a:t>.</a:t>
                      </a:r>
                    </a:p>
                    <a:p>
                      <a:r>
                        <a:rPr lang="en-US" sz="1400" kern="1200" dirty="0" err="1">
                          <a:solidFill>
                            <a:schemeClr val="tx1"/>
                          </a:solidFill>
                          <a:effectLst/>
                          <a:latin typeface="+mn-lt"/>
                          <a:ea typeface="+mn-ea"/>
                          <a:cs typeface="+mn-cs"/>
                        </a:rPr>
                        <a:t>chính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có</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thể</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kiếm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tiền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kết</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hợp</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với</a:t>
                      </a:r>
                      <a:r>
                        <a:rPr lang="en-US" sz="1400" kern="1200" dirty="0">
                          <a:solidFill>
                            <a:schemeClr val="tx1"/>
                          </a:solidFill>
                          <a:effectLst/>
                          <a:latin typeface="+mn-lt"/>
                          <a:ea typeface="+mn-ea"/>
                          <a:cs typeface="+mn-cs"/>
                        </a:rPr>
                        <a:t> </a:t>
                      </a:r>
                      <a:r>
                        <a:rPr lang="en-US" sz="1400" u="sng" kern="1200" dirty="0" err="1">
                          <a:solidFill>
                            <a:schemeClr val="tx1"/>
                          </a:solidFill>
                          <a:effectLst/>
                          <a:latin typeface="+mn-lt"/>
                          <a:ea typeface="+mn-ea"/>
                          <a:cs typeface="+mn-cs"/>
                          <a:hlinkClick r:id="rId2"/>
                        </a:rPr>
                        <a:t>phí</a:t>
                      </a:r>
                      <a:r>
                        <a:rPr lang="en-US" sz="1400" u="sng" kern="1200" dirty="0">
                          <a:solidFill>
                            <a:schemeClr val="tx1"/>
                          </a:solidFill>
                          <a:effectLst/>
                          <a:latin typeface="+mn-lt"/>
                          <a:ea typeface="+mn-ea"/>
                          <a:cs typeface="+mn-cs"/>
                          <a:hlinkClick r:id="rId2"/>
                        </a:rPr>
                        <a:t> </a:t>
                      </a:r>
                      <a:r>
                        <a:rPr lang="en-US" sz="1400" u="sng" kern="1200" dirty="0" err="1">
                          <a:solidFill>
                            <a:schemeClr val="tx1"/>
                          </a:solidFill>
                          <a:effectLst/>
                          <a:latin typeface="+mn-lt"/>
                          <a:ea typeface="+mn-ea"/>
                          <a:cs typeface="+mn-cs"/>
                          <a:hlinkClick r:id="rId2"/>
                        </a:rPr>
                        <a:t>giao</a:t>
                      </a:r>
                      <a:r>
                        <a:rPr lang="en-US" sz="1400" u="sng" kern="1200" dirty="0">
                          <a:solidFill>
                            <a:schemeClr val="tx1"/>
                          </a:solidFill>
                          <a:effectLst/>
                          <a:latin typeface="+mn-lt"/>
                          <a:ea typeface="+mn-ea"/>
                          <a:cs typeface="+mn-cs"/>
                          <a:hlinkClick r:id="rId2"/>
                        </a:rPr>
                        <a:t> </a:t>
                      </a:r>
                      <a:r>
                        <a:rPr lang="en-US" sz="1400" u="sng" kern="1200" dirty="0" err="1">
                          <a:solidFill>
                            <a:schemeClr val="tx1"/>
                          </a:solidFill>
                          <a:effectLst/>
                          <a:latin typeface="+mn-lt"/>
                          <a:ea typeface="+mn-ea"/>
                          <a:cs typeface="+mn-cs"/>
                          <a:hlinkClick r:id="rId2"/>
                        </a:rPr>
                        <a:t>dịch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khi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sử</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dụng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ví</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điện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tử</a:t>
                      </a:r>
                      <a:r>
                        <a:rPr lang="en-US" sz="1400" kern="1200" dirty="0">
                          <a:solidFill>
                            <a:schemeClr val="tx1"/>
                          </a:solidFill>
                          <a:effectLst/>
                          <a:latin typeface="+mn-lt"/>
                          <a:ea typeface="+mn-ea"/>
                          <a:cs typeface="+mn-cs"/>
                        </a:rPr>
                        <a:t>/</a:t>
                      </a:r>
                      <a:r>
                        <a:rPr lang="en-US" sz="1400" kern="1200" dirty="0" err="1">
                          <a:solidFill>
                            <a:schemeClr val="tx1"/>
                          </a:solidFill>
                          <a:effectLst/>
                          <a:latin typeface="+mn-lt"/>
                          <a:ea typeface="+mn-ea"/>
                          <a:cs typeface="+mn-cs"/>
                        </a:rPr>
                        <a:t>tài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khoản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ngân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hàng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của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họ</a:t>
                      </a:r>
                      <a:r>
                        <a:rPr lang="en-US" sz="1400" kern="1200" dirty="0">
                          <a:solidFill>
                            <a:schemeClr val="tx1"/>
                          </a:solidFill>
                          <a:effectLst/>
                          <a:latin typeface="+mn-lt"/>
                          <a:ea typeface="+mn-ea"/>
                          <a:cs typeface="+mn-cs"/>
                        </a:rPr>
                        <a:t>.</a:t>
                      </a:r>
                      <a:br>
                        <a:rPr lang="en-US" sz="1400" kern="1200" dirty="0">
                          <a:solidFill>
                            <a:schemeClr val="tx1"/>
                          </a:solidFill>
                          <a:effectLst/>
                          <a:latin typeface="+mn-lt"/>
                          <a:ea typeface="+mn-ea"/>
                          <a:cs typeface="+mn-cs"/>
                        </a:rPr>
                      </a:b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dirty="0" err="1">
                          <a:solidFill>
                            <a:schemeClr val="tx1"/>
                          </a:solidFill>
                          <a:effectLst/>
                          <a:latin typeface="+mn-lt"/>
                          <a:ea typeface="+mn-ea"/>
                          <a:cs typeface="+mn-cs"/>
                        </a:rPr>
                        <a:t>Lãi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suất</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cung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cấp</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cái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nhìn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rõ</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ràng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về</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doanh</a:t>
                      </a:r>
                      <a:r>
                        <a:rPr lang="en-US" sz="1400" kern="1200" dirty="0">
                          <a:solidFill>
                            <a:schemeClr val="tx1"/>
                          </a:solidFill>
                          <a:effectLst/>
                          <a:latin typeface="+mn-lt"/>
                          <a:ea typeface="+mn-ea"/>
                          <a:cs typeface="+mn-cs"/>
                        </a:rPr>
                        <a:t> thu </a:t>
                      </a:r>
                      <a:r>
                        <a:rPr lang="en-US" sz="1400" kern="1200" dirty="0" err="1">
                          <a:solidFill>
                            <a:schemeClr val="tx1"/>
                          </a:solidFill>
                          <a:effectLst/>
                          <a:latin typeface="+mn-lt"/>
                          <a:ea typeface="+mn-ea"/>
                          <a:cs typeface="+mn-cs"/>
                        </a:rPr>
                        <a:t>mà</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một</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doanh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nghiệp</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sẽ</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tạo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ra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vì</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tỷ</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lệ</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phần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trăm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không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đổi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cho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đến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khi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thời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hạn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hoàn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trả</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kết</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thúc</a:t>
                      </a:r>
                      <a:r>
                        <a:rPr lang="en-US" sz="1400" kern="1200" dirty="0">
                          <a:solidFill>
                            <a:schemeClr val="tx1"/>
                          </a:solidFill>
                          <a:effectLst/>
                          <a:latin typeface="+mn-lt"/>
                          <a:ea typeface="+mn-ea"/>
                          <a:cs typeface="+mn-cs"/>
                        </a:rPr>
                        <a:t>.</a:t>
                      </a:r>
                      <a:br>
                        <a:rPr lang="en-US" sz="1400" kern="1200" dirty="0">
                          <a:solidFill>
                            <a:schemeClr val="tx1"/>
                          </a:solidFill>
                          <a:effectLst/>
                          <a:latin typeface="+mn-lt"/>
                          <a:ea typeface="+mn-ea"/>
                          <a:cs typeface="+mn-cs"/>
                        </a:rPr>
                      </a:b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dirty="0" err="1">
                          <a:solidFill>
                            <a:schemeClr val="tx1"/>
                          </a:solidFill>
                          <a:effectLst/>
                          <a:latin typeface="+mn-lt"/>
                          <a:ea typeface="+mn-ea"/>
                          <a:cs typeface="+mn-cs"/>
                        </a:rPr>
                        <a:t>Các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quy</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định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về</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lãi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suất</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tác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động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đến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cả</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khách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hàng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và</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doanh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nghiệp</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Đôi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khi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điều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này</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phụ</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thuộc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vào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môi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trường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kinh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tế</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20160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Donation-based or pay-what-you-want revenue models</a:t>
                      </a:r>
                      <a:endParaRPr lang="en-US" sz="1400" b="1" kern="1200" dirty="0">
                        <a:solidFill>
                          <a:schemeClr val="tx1"/>
                        </a:solidFill>
                        <a:effectLst/>
                        <a:latin typeface="+mn-lt"/>
                        <a:ea typeface="+mn-ea"/>
                        <a:cs typeface="+mn-cs"/>
                      </a:endParaRP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dirty="0" err="1">
                          <a:solidFill>
                            <a:schemeClr val="tx1"/>
                          </a:solidFill>
                          <a:effectLst/>
                          <a:latin typeface="+mn-lt"/>
                          <a:ea typeface="+mn-ea"/>
                          <a:cs typeface="+mn-cs"/>
                        </a:rPr>
                        <a:t>là</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mô</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hình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doanh</a:t>
                      </a:r>
                      <a:r>
                        <a:rPr lang="en-US" sz="1400" kern="1200" dirty="0">
                          <a:solidFill>
                            <a:schemeClr val="tx1"/>
                          </a:solidFill>
                          <a:effectLst/>
                          <a:latin typeface="+mn-lt"/>
                          <a:ea typeface="+mn-ea"/>
                          <a:cs typeface="+mn-cs"/>
                        </a:rPr>
                        <a:t> thu </a:t>
                      </a:r>
                      <a:r>
                        <a:rPr lang="en-US" sz="1400" kern="1200" dirty="0" err="1">
                          <a:solidFill>
                            <a:schemeClr val="tx1"/>
                          </a:solidFill>
                          <a:effectLst/>
                          <a:latin typeface="+mn-lt"/>
                          <a:ea typeface="+mn-ea"/>
                          <a:cs typeface="+mn-cs"/>
                        </a:rPr>
                        <a:t>dựa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trên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các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khoản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đầu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tư</a:t>
                      </a:r>
                      <a:r>
                        <a:rPr lang="en-US" sz="1400" kern="1200" dirty="0">
                          <a:solidFill>
                            <a:schemeClr val="tx1"/>
                          </a:solidFill>
                          <a:effectLst/>
                          <a:latin typeface="+mn-lt"/>
                          <a:ea typeface="+mn-ea"/>
                          <a:cs typeface="+mn-cs"/>
                        </a:rPr>
                        <a:t> do </a:t>
                      </a:r>
                      <a:r>
                        <a:rPr lang="en-US" sz="1400" kern="1200" dirty="0" err="1">
                          <a:solidFill>
                            <a:schemeClr val="tx1"/>
                          </a:solidFill>
                          <a:effectLst/>
                          <a:latin typeface="+mn-lt"/>
                          <a:ea typeface="+mn-ea"/>
                          <a:cs typeface="+mn-cs"/>
                        </a:rPr>
                        <a:t>doanh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nghiệp</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hoặc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khách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hàng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tự</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nguyện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thực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hiện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Bản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thân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sản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phẩm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hoặc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dịch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vụ</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được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sử</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dụng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miễn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phí</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theo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mặc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định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vì</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vậy</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đó</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là</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giá</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trị</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chính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mà</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công</a:t>
                      </a:r>
                      <a:r>
                        <a:rPr lang="en-US" sz="1400" kern="1200" dirty="0">
                          <a:solidFill>
                            <a:schemeClr val="tx1"/>
                          </a:solidFill>
                          <a:effectLst/>
                          <a:latin typeface="+mn-lt"/>
                          <a:ea typeface="+mn-ea"/>
                          <a:cs typeface="+mn-cs"/>
                        </a:rPr>
                        <a:t> ty </a:t>
                      </a:r>
                      <a:r>
                        <a:rPr lang="en-US" sz="1400" kern="1200" dirty="0" err="1">
                          <a:solidFill>
                            <a:schemeClr val="tx1"/>
                          </a:solidFill>
                          <a:effectLst/>
                          <a:latin typeface="+mn-lt"/>
                          <a:ea typeface="+mn-ea"/>
                          <a:cs typeface="+mn-cs"/>
                        </a:rPr>
                        <a:t>mang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lại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cho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khách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hàng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Doanh</a:t>
                      </a:r>
                      <a:r>
                        <a:rPr lang="en-US" sz="1400" kern="1200" dirty="0">
                          <a:solidFill>
                            <a:schemeClr val="tx1"/>
                          </a:solidFill>
                          <a:effectLst/>
                          <a:latin typeface="+mn-lt"/>
                          <a:ea typeface="+mn-ea"/>
                          <a:cs typeface="+mn-cs"/>
                        </a:rPr>
                        <a:t> thu </a:t>
                      </a:r>
                      <a:r>
                        <a:rPr lang="en-US" sz="1400" kern="1200" dirty="0" err="1">
                          <a:solidFill>
                            <a:schemeClr val="tx1"/>
                          </a:solidFill>
                          <a:effectLst/>
                          <a:latin typeface="+mn-lt"/>
                          <a:ea typeface="+mn-ea"/>
                          <a:cs typeface="+mn-cs"/>
                        </a:rPr>
                        <a:t>được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tạo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ra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dưới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hình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thức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quyên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góp</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hoặc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đôi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khi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dưới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hình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thức</a:t>
                      </a:r>
                      <a:r>
                        <a:rPr lang="en-US" sz="1400" kern="1200" dirty="0">
                          <a:solidFill>
                            <a:schemeClr val="tx1"/>
                          </a:solidFill>
                          <a:effectLst/>
                          <a:latin typeface="+mn-lt"/>
                          <a:ea typeface="+mn-ea"/>
                          <a:cs typeface="+mn-cs"/>
                        </a:rPr>
                        <a:t> </a:t>
                      </a:r>
                      <a:r>
                        <a:rPr lang="en-US" sz="1400" i="1" kern="1200" dirty="0">
                          <a:solidFill>
                            <a:schemeClr val="tx1"/>
                          </a:solidFill>
                          <a:effectLst/>
                          <a:latin typeface="+mn-lt"/>
                          <a:ea typeface="+mn-ea"/>
                          <a:cs typeface="+mn-cs"/>
                        </a:rPr>
                        <a:t>"</a:t>
                      </a:r>
                      <a:r>
                        <a:rPr lang="en-US" sz="1400" i="1" kern="1200" dirty="0" err="1">
                          <a:solidFill>
                            <a:schemeClr val="tx1"/>
                          </a:solidFill>
                          <a:effectLst/>
                          <a:latin typeface="+mn-lt"/>
                          <a:ea typeface="+mn-ea"/>
                          <a:cs typeface="+mn-cs"/>
                        </a:rPr>
                        <a:t>trả</a:t>
                      </a:r>
                      <a:r>
                        <a:rPr lang="en-US" sz="1400" i="1" kern="1200" dirty="0">
                          <a:solidFill>
                            <a:schemeClr val="tx1"/>
                          </a:solidFill>
                          <a:effectLst/>
                          <a:latin typeface="+mn-lt"/>
                          <a:ea typeface="+mn-ea"/>
                          <a:cs typeface="+mn-cs"/>
                        </a:rPr>
                        <a:t> </a:t>
                      </a:r>
                      <a:r>
                        <a:rPr lang="en-US" sz="1400" i="1" kern="1200" dirty="0" err="1">
                          <a:solidFill>
                            <a:schemeClr val="tx1"/>
                          </a:solidFill>
                          <a:effectLst/>
                          <a:latin typeface="+mn-lt"/>
                          <a:ea typeface="+mn-ea"/>
                          <a:cs typeface="+mn-cs"/>
                        </a:rPr>
                        <a:t>những</a:t>
                      </a:r>
                      <a:r>
                        <a:rPr lang="en-US" sz="1400" i="1" kern="1200" dirty="0">
                          <a:solidFill>
                            <a:schemeClr val="tx1"/>
                          </a:solidFill>
                          <a:effectLst/>
                          <a:latin typeface="+mn-lt"/>
                          <a:ea typeface="+mn-ea"/>
                          <a:cs typeface="+mn-cs"/>
                        </a:rPr>
                        <a:t> </a:t>
                      </a:r>
                      <a:r>
                        <a:rPr lang="en-US" sz="1400" i="1" kern="1200" dirty="0" err="1">
                          <a:solidFill>
                            <a:schemeClr val="tx1"/>
                          </a:solidFill>
                          <a:effectLst/>
                          <a:latin typeface="+mn-lt"/>
                          <a:ea typeface="+mn-ea"/>
                          <a:cs typeface="+mn-cs"/>
                        </a:rPr>
                        <a:t>gì</a:t>
                      </a:r>
                      <a:r>
                        <a:rPr lang="en-US" sz="1400" i="1" kern="1200" dirty="0">
                          <a:solidFill>
                            <a:schemeClr val="tx1"/>
                          </a:solidFill>
                          <a:effectLst/>
                          <a:latin typeface="+mn-lt"/>
                          <a:ea typeface="+mn-ea"/>
                          <a:cs typeface="+mn-cs"/>
                        </a:rPr>
                        <a:t> </a:t>
                      </a:r>
                      <a:r>
                        <a:rPr lang="en-US" sz="1400" i="1" kern="1200" dirty="0" err="1">
                          <a:solidFill>
                            <a:schemeClr val="tx1"/>
                          </a:solidFill>
                          <a:effectLst/>
                          <a:latin typeface="+mn-lt"/>
                          <a:ea typeface="+mn-ea"/>
                          <a:cs typeface="+mn-cs"/>
                        </a:rPr>
                        <a:t>bạn</a:t>
                      </a:r>
                      <a:r>
                        <a:rPr lang="en-US" sz="1400" i="1" kern="1200" dirty="0">
                          <a:solidFill>
                            <a:schemeClr val="tx1"/>
                          </a:solidFill>
                          <a:effectLst/>
                          <a:latin typeface="+mn-lt"/>
                          <a:ea typeface="+mn-ea"/>
                          <a:cs typeface="+mn-cs"/>
                        </a:rPr>
                        <a:t> </a:t>
                      </a:r>
                      <a:r>
                        <a:rPr lang="en-US" sz="1400" i="1" kern="1200" dirty="0" err="1">
                          <a:solidFill>
                            <a:schemeClr val="tx1"/>
                          </a:solidFill>
                          <a:effectLst/>
                          <a:latin typeface="+mn-lt"/>
                          <a:ea typeface="+mn-ea"/>
                          <a:cs typeface="+mn-cs"/>
                        </a:rPr>
                        <a:t>muốn</a:t>
                      </a:r>
                      <a:r>
                        <a:rPr lang="en-US" sz="1400" i="1" kern="1200" dirty="0">
                          <a:solidFill>
                            <a:schemeClr val="tx1"/>
                          </a:solidFill>
                          <a:effectLst/>
                          <a:latin typeface="+mn-lt"/>
                          <a:ea typeface="+mn-ea"/>
                          <a:cs typeface="+mn-cs"/>
                        </a:rPr>
                        <a:t>".</a:t>
                      </a:r>
                      <a:br>
                        <a:rPr lang="en-US" sz="1400" kern="1200" dirty="0">
                          <a:solidFill>
                            <a:schemeClr val="tx1"/>
                          </a:solidFill>
                          <a:effectLst/>
                          <a:latin typeface="+mn-lt"/>
                          <a:ea typeface="+mn-ea"/>
                          <a:cs typeface="+mn-cs"/>
                        </a:rPr>
                      </a:b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dirty="0">
                          <a:solidFill>
                            <a:schemeClr val="tx1"/>
                          </a:solidFill>
                          <a:effectLst/>
                          <a:latin typeface="+mn-lt"/>
                          <a:ea typeface="+mn-ea"/>
                          <a:cs typeface="+mn-cs"/>
                        </a:rPr>
                        <a:t>Do </a:t>
                      </a:r>
                      <a:r>
                        <a:rPr lang="en-US" sz="1400" kern="1200" dirty="0" err="1">
                          <a:solidFill>
                            <a:schemeClr val="tx1"/>
                          </a:solidFill>
                          <a:effectLst/>
                          <a:latin typeface="+mn-lt"/>
                          <a:ea typeface="+mn-ea"/>
                          <a:cs typeface="+mn-cs"/>
                        </a:rPr>
                        <a:t>được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tiếp</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cận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miễn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phí</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với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sản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phẩm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công</a:t>
                      </a:r>
                      <a:r>
                        <a:rPr lang="en-US" sz="1400" kern="1200" dirty="0">
                          <a:solidFill>
                            <a:schemeClr val="tx1"/>
                          </a:solidFill>
                          <a:effectLst/>
                          <a:latin typeface="+mn-lt"/>
                          <a:ea typeface="+mn-ea"/>
                          <a:cs typeface="+mn-cs"/>
                        </a:rPr>
                        <a:t> ty </a:t>
                      </a:r>
                      <a:r>
                        <a:rPr lang="en-US" sz="1400" kern="1200" dirty="0" err="1">
                          <a:solidFill>
                            <a:schemeClr val="tx1"/>
                          </a:solidFill>
                          <a:effectLst/>
                          <a:latin typeface="+mn-lt"/>
                          <a:ea typeface="+mn-ea"/>
                          <a:cs typeface="+mn-cs"/>
                        </a:rPr>
                        <a:t>ngày</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càng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trở</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nên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phổ</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biến</a:t>
                      </a:r>
                      <a:r>
                        <a:rPr lang="en-US" sz="1400" kern="1200" dirty="0">
                          <a:solidFill>
                            <a:schemeClr val="tx1"/>
                          </a:solidFill>
                          <a:effectLst/>
                          <a:latin typeface="+mn-lt"/>
                          <a:ea typeface="+mn-ea"/>
                          <a:cs typeface="+mn-cs"/>
                        </a:rPr>
                        <a:t>.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dirty="0" err="1">
                          <a:solidFill>
                            <a:schemeClr val="tx1"/>
                          </a:solidFill>
                          <a:effectLst/>
                          <a:latin typeface="+mn-lt"/>
                          <a:ea typeface="+mn-ea"/>
                          <a:cs typeface="+mn-cs"/>
                        </a:rPr>
                        <a:t>không</a:t>
                      </a:r>
                      <a:r>
                        <a:rPr lang="en-US" sz="1400" kern="1200" dirty="0">
                          <a:solidFill>
                            <a:schemeClr val="tx1"/>
                          </a:solidFill>
                          <a:effectLst/>
                          <a:latin typeface="+mn-lt"/>
                          <a:ea typeface="+mn-ea"/>
                          <a:cs typeface="+mn-cs"/>
                        </a:rPr>
                        <a:t> bao </a:t>
                      </a:r>
                      <a:r>
                        <a:rPr lang="en-US" sz="1400" kern="1200" dirty="0" err="1">
                          <a:solidFill>
                            <a:schemeClr val="tx1"/>
                          </a:solidFill>
                          <a:effectLst/>
                          <a:latin typeface="+mn-lt"/>
                          <a:ea typeface="+mn-ea"/>
                          <a:cs typeface="+mn-cs"/>
                        </a:rPr>
                        <a:t>giờ</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được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sử</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dụng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riêng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lẻ</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và</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doanh</a:t>
                      </a:r>
                      <a:r>
                        <a:rPr lang="en-US" sz="1400" kern="1200" dirty="0">
                          <a:solidFill>
                            <a:schemeClr val="tx1"/>
                          </a:solidFill>
                          <a:effectLst/>
                          <a:latin typeface="+mn-lt"/>
                          <a:ea typeface="+mn-ea"/>
                          <a:cs typeface="+mn-cs"/>
                        </a:rPr>
                        <a:t> thu do </a:t>
                      </a:r>
                      <a:r>
                        <a:rPr lang="en-US" sz="1400" kern="1200" dirty="0" err="1">
                          <a:solidFill>
                            <a:schemeClr val="tx1"/>
                          </a:solidFill>
                          <a:effectLst/>
                          <a:latin typeface="+mn-lt"/>
                          <a:ea typeface="+mn-ea"/>
                          <a:cs typeface="+mn-cs"/>
                        </a:rPr>
                        <a:t>nó</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tạo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ra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vẫn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là</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nguồn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thứ</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cấp</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vì</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bản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chất</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ngẫu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nhiên</a:t>
                      </a:r>
                      <a:r>
                        <a:rPr lang="en-US" sz="1400" kern="1200" dirty="0">
                          <a:solidFill>
                            <a:schemeClr val="tx1"/>
                          </a:solidFill>
                          <a:effectLst/>
                          <a:latin typeface="+mn-lt"/>
                          <a:ea typeface="+mn-ea"/>
                          <a:cs typeface="+mn-cs"/>
                        </a:rPr>
                        <a:t>/</a:t>
                      </a:r>
                      <a:r>
                        <a:rPr lang="en-US" sz="1400" kern="1200" dirty="0" err="1">
                          <a:solidFill>
                            <a:schemeClr val="tx1"/>
                          </a:solidFill>
                          <a:effectLst/>
                          <a:latin typeface="+mn-lt"/>
                          <a:ea typeface="+mn-ea"/>
                          <a:cs typeface="+mn-cs"/>
                        </a:rPr>
                        <a:t>không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ổn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định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của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nó</a:t>
                      </a:r>
                      <a:r>
                        <a:rPr lang="en-US" sz="1400" kern="1200" dirty="0">
                          <a:solidFill>
                            <a:schemeClr val="tx1"/>
                          </a:solidFill>
                          <a:effectLst/>
                          <a:latin typeface="+mn-lt"/>
                          <a:ea typeface="+mn-ea"/>
                          <a:cs typeface="+mn-cs"/>
                        </a:rPr>
                        <a:t>.</a:t>
                      </a:r>
                      <a:br>
                        <a:rPr lang="en-US" sz="1400" kern="1200" dirty="0">
                          <a:solidFill>
                            <a:schemeClr val="tx1"/>
                          </a:solidFill>
                          <a:effectLst/>
                          <a:latin typeface="+mn-lt"/>
                          <a:ea typeface="+mn-ea"/>
                          <a:cs typeface="+mn-cs"/>
                        </a:rPr>
                      </a:b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8919207"/>
                  </a:ext>
                </a:extLst>
              </a:tr>
            </a:tbl>
          </a:graphicData>
        </a:graphic>
      </p:graphicFrame>
    </p:spTree>
    <p:extLst>
      <p:ext uri="{BB962C8B-B14F-4D97-AF65-F5344CB8AC3E}">
        <p14:creationId xmlns:p14="http://schemas.microsoft.com/office/powerpoint/2010/main" val="372176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9A6C-1A46-3335-45D6-8D25C97CA513}"/>
              </a:ext>
            </a:extLst>
          </p:cNvPr>
          <p:cNvSpPr>
            <a:spLocks noGrp="1"/>
          </p:cNvSpPr>
          <p:nvPr>
            <p:ph type="title"/>
          </p:nvPr>
        </p:nvSpPr>
        <p:spPr/>
        <p:txBody>
          <a:bodyPr/>
          <a:lstStyle/>
          <a:p>
            <a:r>
              <a:rPr lang="en-US" dirty="0"/>
              <a:t>What is the structure of the revenue model ?</a:t>
            </a:r>
          </a:p>
        </p:txBody>
      </p:sp>
      <p:sp>
        <p:nvSpPr>
          <p:cNvPr id="4" name="Slide Number Placeholder 3">
            <a:extLst>
              <a:ext uri="{FF2B5EF4-FFF2-40B4-BE49-F238E27FC236}">
                <a16:creationId xmlns:a16="http://schemas.microsoft.com/office/drawing/2014/main" id="{0571517D-32E2-919C-7483-7EC75E69BBBE}"/>
              </a:ext>
            </a:extLst>
          </p:cNvPr>
          <p:cNvSpPr>
            <a:spLocks noGrp="1"/>
          </p:cNvSpPr>
          <p:nvPr>
            <p:ph type="sldNum" sz="quarter" idx="10"/>
          </p:nvPr>
        </p:nvSpPr>
        <p:spPr/>
        <p:txBody>
          <a:bodyPr/>
          <a:lstStyle/>
          <a:p>
            <a:fld id="{48F63A3B-78C7-47BE-AE5E-E10140E04643}" type="slidenum">
              <a:rPr lang="en-US" smtClean="0"/>
              <a:pPr/>
              <a:t>9</a:t>
            </a:fld>
            <a:endParaRPr lang="en-US" dirty="0"/>
          </a:p>
        </p:txBody>
      </p:sp>
      <p:graphicFrame>
        <p:nvGraphicFramePr>
          <p:cNvPr id="5" name="Diagram 4">
            <a:extLst>
              <a:ext uri="{FF2B5EF4-FFF2-40B4-BE49-F238E27FC236}">
                <a16:creationId xmlns:a16="http://schemas.microsoft.com/office/drawing/2014/main" id="{A5C4A502-67A4-622D-A143-CCDAF2E7B287}"/>
              </a:ext>
            </a:extLst>
          </p:cNvPr>
          <p:cNvGraphicFramePr/>
          <p:nvPr>
            <p:extLst>
              <p:ext uri="{D42A27DB-BD31-4B8C-83A1-F6EECF244321}">
                <p14:modId xmlns:p14="http://schemas.microsoft.com/office/powerpoint/2010/main" val="2110175850"/>
              </p:ext>
            </p:extLst>
          </p:nvPr>
        </p:nvGraphicFramePr>
        <p:xfrm>
          <a:off x="2032000" y="2596444"/>
          <a:ext cx="8128000" cy="354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94FDAC7-2529-72C6-3611-B6957929D1C4}"/>
              </a:ext>
            </a:extLst>
          </p:cNvPr>
          <p:cNvSpPr txBox="1"/>
          <p:nvPr/>
        </p:nvSpPr>
        <p:spPr>
          <a:xfrm>
            <a:off x="1286933" y="2413337"/>
            <a:ext cx="2269067" cy="954107"/>
          </a:xfrm>
          <a:prstGeom prst="rect">
            <a:avLst/>
          </a:prstGeom>
          <a:noFill/>
        </p:spPr>
        <p:txBody>
          <a:bodyPr wrap="square">
            <a:spAutoFit/>
          </a:bodyPr>
          <a:lstStyle/>
          <a:p>
            <a:pPr algn="ctr"/>
            <a:r>
              <a:rPr lang="en-US" sz="1400" dirty="0">
                <a:solidFill>
                  <a:srgbClr val="5F6368"/>
                </a:solidFill>
                <a:highlight>
                  <a:srgbClr val="FFFFFF"/>
                </a:highlight>
                <a:latin typeface="Arial" panose="020B0604020202020204" pitchFamily="34" charset="0"/>
              </a:rPr>
              <a:t>C</a:t>
            </a:r>
            <a:r>
              <a:rPr lang="vi-VN" sz="1400" i="0" dirty="0">
                <a:solidFill>
                  <a:srgbClr val="5F6368"/>
                </a:solidFill>
                <a:effectLst/>
                <a:highlight>
                  <a:srgbClr val="FFFFFF"/>
                </a:highlight>
                <a:latin typeface="Arial" panose="020B0604020202020204" pitchFamily="34" charset="0"/>
              </a:rPr>
              <a:t>ác thông tin chi tiết chính về sản phẩm giúp người mua</a:t>
            </a:r>
            <a:r>
              <a:rPr lang="vi-VN" sz="1400" i="0" dirty="0">
                <a:solidFill>
                  <a:srgbClr val="4D5156"/>
                </a:solidFill>
                <a:effectLst/>
                <a:highlight>
                  <a:srgbClr val="FFFFFF"/>
                </a:highlight>
                <a:latin typeface="Arial" panose="020B0604020202020204" pitchFamily="34" charset="0"/>
              </a:rPr>
              <a:t> đưa ra quyết định mua hàng</a:t>
            </a:r>
            <a:endParaRPr lang="en-US" sz="1400" dirty="0"/>
          </a:p>
        </p:txBody>
      </p:sp>
      <p:cxnSp>
        <p:nvCxnSpPr>
          <p:cNvPr id="8" name="Connector: Elbow 7">
            <a:extLst>
              <a:ext uri="{FF2B5EF4-FFF2-40B4-BE49-F238E27FC236}">
                <a16:creationId xmlns:a16="http://schemas.microsoft.com/office/drawing/2014/main" id="{FADDD125-9621-F9F5-67CA-41CE858445B7}"/>
              </a:ext>
            </a:extLst>
          </p:cNvPr>
          <p:cNvCxnSpPr/>
          <p:nvPr/>
        </p:nvCxnSpPr>
        <p:spPr>
          <a:xfrm rot="10800000">
            <a:off x="3025422" y="3217334"/>
            <a:ext cx="1501422" cy="62088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0E2D3BD0-37B6-09A0-EFFD-A9A8BEDA1696}"/>
              </a:ext>
            </a:extLst>
          </p:cNvPr>
          <p:cNvSpPr txBox="1"/>
          <p:nvPr/>
        </p:nvSpPr>
        <p:spPr>
          <a:xfrm>
            <a:off x="8421510" y="2360896"/>
            <a:ext cx="2664179" cy="1169551"/>
          </a:xfrm>
          <a:prstGeom prst="rect">
            <a:avLst/>
          </a:prstGeom>
          <a:noFill/>
        </p:spPr>
        <p:txBody>
          <a:bodyPr wrap="square">
            <a:spAutoFit/>
          </a:bodyPr>
          <a:lstStyle/>
          <a:p>
            <a:r>
              <a:rPr lang="en-US" sz="1400" dirty="0">
                <a:solidFill>
                  <a:srgbClr val="040C28"/>
                </a:solidFill>
                <a:latin typeface="Arial" panose="020B0604020202020204" pitchFamily="34" charset="0"/>
                <a:cs typeface="Arial" panose="020B0604020202020204" pitchFamily="34" charset="0"/>
              </a:rPr>
              <a:t>X</a:t>
            </a:r>
            <a:r>
              <a:rPr lang="vi-VN" sz="1400" b="0" i="0" dirty="0">
                <a:solidFill>
                  <a:srgbClr val="040C28"/>
                </a:solidFill>
                <a:effectLst/>
                <a:latin typeface="Arial" panose="020B0604020202020204" pitchFamily="34" charset="0"/>
                <a:cs typeface="Arial" panose="020B0604020202020204" pitchFamily="34" charset="0"/>
              </a:rPr>
              <a:t>ác định cách thiết lập giá cho sản phẩm hoặc dịch vụ, bao gồm mức giá cốt lõi cùng với chiết khấu, ưu đãi và chiến lược</a:t>
            </a:r>
            <a:endParaRPr lang="en-US" sz="1400" dirty="0">
              <a:latin typeface="Arial" panose="020B0604020202020204" pitchFamily="34" charset="0"/>
              <a:cs typeface="Arial" panose="020B0604020202020204" pitchFamily="34" charset="0"/>
            </a:endParaRPr>
          </a:p>
        </p:txBody>
      </p:sp>
      <p:cxnSp>
        <p:nvCxnSpPr>
          <p:cNvPr id="12" name="Connector: Elbow 11">
            <a:extLst>
              <a:ext uri="{FF2B5EF4-FFF2-40B4-BE49-F238E27FC236}">
                <a16:creationId xmlns:a16="http://schemas.microsoft.com/office/drawing/2014/main" id="{44757F9E-E09C-5D0F-D57B-F729B5F2A69F}"/>
              </a:ext>
            </a:extLst>
          </p:cNvPr>
          <p:cNvCxnSpPr>
            <a:endCxn id="10" idx="1"/>
          </p:cNvCxnSpPr>
          <p:nvPr/>
        </p:nvCxnSpPr>
        <p:spPr>
          <a:xfrm rot="5400000" flipH="1" flipV="1">
            <a:off x="7597058" y="3013772"/>
            <a:ext cx="892552" cy="75635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A651E0FF-3142-A006-8DC4-C0461D75C428}"/>
              </a:ext>
            </a:extLst>
          </p:cNvPr>
          <p:cNvSpPr txBox="1"/>
          <p:nvPr/>
        </p:nvSpPr>
        <p:spPr>
          <a:xfrm>
            <a:off x="7310390" y="5473005"/>
            <a:ext cx="4509076" cy="1384995"/>
          </a:xfrm>
          <a:prstGeom prst="rect">
            <a:avLst/>
          </a:prstGeom>
          <a:noFill/>
        </p:spPr>
        <p:txBody>
          <a:bodyPr wrap="square">
            <a:spAutoFit/>
          </a:bodyPr>
          <a:lstStyle/>
          <a:p>
            <a:r>
              <a:rPr lang="vi-VN" sz="1400" b="0" i="0" dirty="0">
                <a:solidFill>
                  <a:srgbClr val="202124"/>
                </a:solidFill>
                <a:effectLst/>
                <a:latin typeface="Google Sans"/>
              </a:rPr>
              <a:t>Kênh phân phối là </a:t>
            </a:r>
            <a:r>
              <a:rPr lang="vi-VN" sz="1400" b="0" i="0" dirty="0">
                <a:solidFill>
                  <a:srgbClr val="040C28"/>
                </a:solidFill>
                <a:effectLst/>
                <a:latin typeface="Google Sans"/>
              </a:rPr>
              <a:t>một chuỗi các doanh nghiệp hoặc trung gian mà qua đó người mua cuối cùng mua một hàng hóa hoặc dịch vụ</a:t>
            </a:r>
            <a:r>
              <a:rPr lang="vi-VN" sz="1400" b="0" i="0" dirty="0">
                <a:solidFill>
                  <a:srgbClr val="202124"/>
                </a:solidFill>
                <a:effectLst/>
                <a:latin typeface="Google Sans"/>
              </a:rPr>
              <a:t> . Kênh phân phối bao gồm các nhà bán buôn, nhà bán lẻ, nhà phân phối và Internet. Trong kênh phân phối trực tiếp, nhà sản xuất bán trực tiếp cho người tiêu dùng.</a:t>
            </a:r>
            <a:endParaRPr lang="en-US" sz="1400" dirty="0"/>
          </a:p>
        </p:txBody>
      </p:sp>
      <p:cxnSp>
        <p:nvCxnSpPr>
          <p:cNvPr id="16" name="Connector: Elbow 15">
            <a:extLst>
              <a:ext uri="{FF2B5EF4-FFF2-40B4-BE49-F238E27FC236}">
                <a16:creationId xmlns:a16="http://schemas.microsoft.com/office/drawing/2014/main" id="{9EA94505-8475-E5A9-5B29-C3C284E9F6E4}"/>
              </a:ext>
            </a:extLst>
          </p:cNvPr>
          <p:cNvCxnSpPr>
            <a:endCxn id="14" idx="1"/>
          </p:cNvCxnSpPr>
          <p:nvPr/>
        </p:nvCxnSpPr>
        <p:spPr>
          <a:xfrm>
            <a:off x="5937956" y="5983111"/>
            <a:ext cx="1372434" cy="18239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8916406"/>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{CC650A9E-D59D-4F9D-AE43-15D5EF74ECA6}tf78438558_win32</Template>
  <TotalTime>4266</TotalTime>
  <Words>1879</Words>
  <Application>Microsoft Office PowerPoint</Application>
  <PresentationFormat>Widescreen</PresentationFormat>
  <Paragraphs>367</Paragraphs>
  <Slides>23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Aial</vt:lpstr>
      <vt:lpstr>-apple-system</vt:lpstr>
      <vt:lpstr>Arial</vt:lpstr>
      <vt:lpstr>Arial Black</vt:lpstr>
      <vt:lpstr>Calibri</vt:lpstr>
      <vt:lpstr>Google Sans</vt:lpstr>
      <vt:lpstr>Sabon Next LT</vt:lpstr>
      <vt:lpstr>Custom</vt:lpstr>
      <vt:lpstr>revenue model</vt:lpstr>
      <vt:lpstr>agenda</vt:lpstr>
      <vt:lpstr>PowerPoint Presentation</vt:lpstr>
      <vt:lpstr>A revenue model is a structure that defines a firm’s business operations; it outlines how the business generates revenue.  </vt:lpstr>
      <vt:lpstr>PowerPoint Presentation</vt:lpstr>
      <vt:lpstr>Transaction – based revenue model </vt:lpstr>
      <vt:lpstr>PowerPoint Presentation</vt:lpstr>
      <vt:lpstr>PowerPoint Presentation</vt:lpstr>
      <vt:lpstr>What is the structure of the revenue model ?</vt:lpstr>
      <vt:lpstr>PowerPoint Presentation</vt:lpstr>
      <vt:lpstr>What does a revenue model indentify ?</vt:lpstr>
      <vt:lpstr>PowerPoint Presentation</vt:lpstr>
      <vt:lpstr>PowerPoint Presentation</vt:lpstr>
      <vt:lpstr>6 effectives way to offer value to customers</vt:lpstr>
      <vt:lpstr>Cost associates</vt:lpstr>
      <vt:lpstr>How to choose a revenue model for your business?</vt:lpstr>
      <vt:lpstr>PowerPoint Presentation</vt:lpstr>
      <vt:lpstr> revenue planning ( excel template)</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HANH TRANG</dc:creator>
  <cp:lastModifiedBy>HANH TRANG</cp:lastModifiedBy>
  <cp:revision>23</cp:revision>
  <dcterms:created xsi:type="dcterms:W3CDTF">2024-06-08T12:56:22Z</dcterms:created>
  <dcterms:modified xsi:type="dcterms:W3CDTF">2024-07-13T02:07:03Z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