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4"/>
  </p:notesMasterIdLst>
  <p:handoutMasterIdLst>
    <p:handoutMasterId r:id="rId25"/>
  </p:handoutMasterIdLst>
  <p:sldIdLst>
    <p:sldId id="256" r:id="rId5"/>
    <p:sldId id="318" r:id="rId6"/>
    <p:sldId id="334" r:id="rId7"/>
    <p:sldId id="332" r:id="rId8"/>
    <p:sldId id="323" r:id="rId9"/>
    <p:sldId id="324" r:id="rId10"/>
    <p:sldId id="333" r:id="rId11"/>
    <p:sldId id="330" r:id="rId12"/>
    <p:sldId id="335" r:id="rId13"/>
    <p:sldId id="341" r:id="rId14"/>
    <p:sldId id="321" r:id="rId15"/>
    <p:sldId id="342" r:id="rId16"/>
    <p:sldId id="337" r:id="rId17"/>
    <p:sldId id="322" r:id="rId18"/>
    <p:sldId id="331" r:id="rId19"/>
    <p:sldId id="338" r:id="rId20"/>
    <p:sldId id="340" r:id="rId21"/>
    <p:sldId id="325" r:id="rId22"/>
    <p:sldId id="31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56"/>
            <p14:sldId id="318"/>
            <p14:sldId id="334"/>
            <p14:sldId id="332"/>
            <p14:sldId id="323"/>
            <p14:sldId id="324"/>
            <p14:sldId id="333"/>
            <p14:sldId id="330"/>
            <p14:sldId id="335"/>
            <p14:sldId id="341"/>
            <p14:sldId id="321"/>
            <p14:sldId id="342"/>
            <p14:sldId id="337"/>
            <p14:sldId id="322"/>
            <p14:sldId id="331"/>
            <p14:sldId id="338"/>
            <p14:sldId id="340"/>
            <p14:sldId id="325"/>
            <p14:sldId id="319"/>
          </p14:sldIdLst>
        </p14:section>
        <p14:section name="Design, Morph, Annotate, Work Together, Tell Me" id="{B9B51309-D148-4332-87C2-07BE32FBCA3B}">
          <p14:sldIdLst/>
        </p14:section>
        <p14:section name="Learn More" id="{2CC34DB2-6590-42C0-AD4B-A04C6060184E}">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HANH TRANG" initials="HT" lastIdx="20" clrIdx="2">
    <p:extLst>
      <p:ext uri="{19B8F6BF-5375-455C-9EA6-DF929625EA0E}">
        <p15:presenceInfo xmlns:p15="http://schemas.microsoft.com/office/powerpoint/2012/main" userId="HANH TR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45"/>
    <a:srgbClr val="D24726"/>
    <a:srgbClr val="F8CAB6"/>
    <a:srgbClr val="F8CFB6"/>
    <a:srgbClr val="F2F2F2"/>
    <a:srgbClr val="F5F5F5"/>
    <a:srgbClr val="404040"/>
    <a:srgbClr val="DD462F"/>
    <a:srgbClr val="92392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79" autoAdjust="0"/>
    <p:restoredTop sz="94241" autoAdjust="0"/>
  </p:normalViewPr>
  <p:slideViewPr>
    <p:cSldViewPr snapToGrid="0">
      <p:cViewPr varScale="1">
        <p:scale>
          <a:sx n="80" d="100"/>
          <a:sy n="80" d="100"/>
        </p:scale>
        <p:origin x="274" y="6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10/19/2024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10/19/2024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2</a:t>
            </a:fld>
            <a:endParaRPr lang="en-US" dirty="0"/>
          </a:p>
        </p:txBody>
      </p:sp>
    </p:spTree>
    <p:extLst>
      <p:ext uri="{BB962C8B-B14F-4D97-AF65-F5344CB8AC3E}">
        <p14:creationId xmlns:p14="http://schemas.microsoft.com/office/powerpoint/2010/main" val="2011665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3</a:t>
            </a:fld>
            <a:endParaRPr lang="en-US" dirty="0"/>
          </a:p>
        </p:txBody>
      </p:sp>
    </p:spTree>
    <p:extLst>
      <p:ext uri="{BB962C8B-B14F-4D97-AF65-F5344CB8AC3E}">
        <p14:creationId xmlns:p14="http://schemas.microsoft.com/office/powerpoint/2010/main" val="231026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7</a:t>
            </a:fld>
            <a:endParaRPr lang="en-US" dirty="0"/>
          </a:p>
        </p:txBody>
      </p:sp>
    </p:spTree>
    <p:extLst>
      <p:ext uri="{BB962C8B-B14F-4D97-AF65-F5344CB8AC3E}">
        <p14:creationId xmlns:p14="http://schemas.microsoft.com/office/powerpoint/2010/main" val="20684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9</a:t>
            </a:fld>
            <a:endParaRPr lang="en-US" dirty="0"/>
          </a:p>
        </p:txBody>
      </p:sp>
    </p:spTree>
    <p:extLst>
      <p:ext uri="{BB962C8B-B14F-4D97-AF65-F5344CB8AC3E}">
        <p14:creationId xmlns:p14="http://schemas.microsoft.com/office/powerpoint/2010/main" val="1754390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13</a:t>
            </a:fld>
            <a:endParaRPr lang="en-US" dirty="0"/>
          </a:p>
        </p:txBody>
      </p:sp>
    </p:spTree>
    <p:extLst>
      <p:ext uri="{BB962C8B-B14F-4D97-AF65-F5344CB8AC3E}">
        <p14:creationId xmlns:p14="http://schemas.microsoft.com/office/powerpoint/2010/main" val="3259077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16</a:t>
            </a:fld>
            <a:endParaRPr lang="en-US" dirty="0"/>
          </a:p>
        </p:txBody>
      </p:sp>
    </p:spTree>
    <p:extLst>
      <p:ext uri="{BB962C8B-B14F-4D97-AF65-F5344CB8AC3E}">
        <p14:creationId xmlns:p14="http://schemas.microsoft.com/office/powerpoint/2010/main" val="18826227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17</a:t>
            </a:fld>
            <a:endParaRPr lang="en-US" dirty="0"/>
          </a:p>
        </p:txBody>
      </p:sp>
    </p:spTree>
    <p:extLst>
      <p:ext uri="{BB962C8B-B14F-4D97-AF65-F5344CB8AC3E}">
        <p14:creationId xmlns:p14="http://schemas.microsoft.com/office/powerpoint/2010/main" val="975213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19</a:t>
            </a:fld>
            <a:endParaRPr lang="en-US" dirty="0"/>
          </a:p>
        </p:txBody>
      </p:sp>
    </p:spTree>
    <p:extLst>
      <p:ext uri="{BB962C8B-B14F-4D97-AF65-F5344CB8AC3E}">
        <p14:creationId xmlns:p14="http://schemas.microsoft.com/office/powerpoint/2010/main" val="4292003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10/19/2024</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10/19/2024</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wallstreetprep.com/knowledge/capital-structur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9982200" cy="2387600"/>
          </a:xfrm>
        </p:spPr>
        <p:txBody>
          <a:bodyPr anchor="ctr" anchorCtr="0">
            <a:normAutofit/>
          </a:bodyPr>
          <a:lstStyle/>
          <a:p>
            <a:pPr algn="ctr"/>
            <a:r>
              <a:rPr lang="en-US" sz="5400" b="1" i="0" dirty="0">
                <a:solidFill>
                  <a:schemeClr val="bg1"/>
                </a:solidFill>
                <a:effectLst/>
                <a:latin typeface="-apple-system"/>
              </a:rPr>
              <a:t>Capital Forecast</a:t>
            </a:r>
            <a:endParaRPr lang="en-US" sz="5400" b="1" dirty="0">
              <a:solidFill>
                <a:schemeClr val="bg1"/>
              </a:solidFill>
            </a:endParaRPr>
          </a:p>
        </p:txBody>
      </p:sp>
      <p:sp>
        <p:nvSpPr>
          <p:cNvPr id="3" name="Subtitle 2"/>
          <p:cNvSpPr>
            <a:spLocks noGrp="1"/>
          </p:cNvSpPr>
          <p:nvPr>
            <p:ph type="subTitle" idx="4294967295"/>
          </p:nvPr>
        </p:nvSpPr>
        <p:spPr>
          <a:xfrm>
            <a:off x="855620" y="2933105"/>
            <a:ext cx="9582736" cy="1137793"/>
          </a:xfrm>
        </p:spPr>
        <p:txBody>
          <a:bodyPr>
            <a:normAutofit/>
          </a:bodyPr>
          <a:lstStyle/>
          <a:p>
            <a:pPr marL="0" indent="0" algn="ctr">
              <a:buNone/>
            </a:pPr>
            <a:r>
              <a:rPr lang="en-US" sz="2400" b="1" dirty="0">
                <a:solidFill>
                  <a:schemeClr val="bg1"/>
                </a:solidFill>
                <a:latin typeface="+mj-lt"/>
              </a:rPr>
              <a:t>NGUYỄN HẠNH TRANG</a:t>
            </a: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4A773-03AB-BE01-11B5-AA7D5E340BF9}"/>
              </a:ext>
            </a:extLst>
          </p:cNvPr>
          <p:cNvSpPr>
            <a:spLocks noGrp="1"/>
          </p:cNvSpPr>
          <p:nvPr>
            <p:ph type="title"/>
          </p:nvPr>
        </p:nvSpPr>
        <p:spPr/>
        <p:txBody>
          <a:bodyPr/>
          <a:lstStyle/>
          <a:p>
            <a:r>
              <a:rPr lang="en-US" dirty="0"/>
              <a:t>Working Capital</a:t>
            </a:r>
          </a:p>
        </p:txBody>
      </p:sp>
      <p:sp>
        <p:nvSpPr>
          <p:cNvPr id="4" name="Rectangle 3">
            <a:extLst>
              <a:ext uri="{FF2B5EF4-FFF2-40B4-BE49-F238E27FC236}">
                <a16:creationId xmlns:a16="http://schemas.microsoft.com/office/drawing/2014/main" id="{D25425F4-3DE1-B0A0-E720-E1C3E22038ED}"/>
              </a:ext>
            </a:extLst>
          </p:cNvPr>
          <p:cNvSpPr/>
          <p:nvPr/>
        </p:nvSpPr>
        <p:spPr>
          <a:xfrm>
            <a:off x="1381125" y="2076449"/>
            <a:ext cx="1781175" cy="16097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Current Asset</a:t>
            </a:r>
          </a:p>
        </p:txBody>
      </p:sp>
      <p:sp>
        <p:nvSpPr>
          <p:cNvPr id="5" name="Rectangle 4">
            <a:extLst>
              <a:ext uri="{FF2B5EF4-FFF2-40B4-BE49-F238E27FC236}">
                <a16:creationId xmlns:a16="http://schemas.microsoft.com/office/drawing/2014/main" id="{4E02462F-7335-15D9-D3D4-65762568728E}"/>
              </a:ext>
            </a:extLst>
          </p:cNvPr>
          <p:cNvSpPr/>
          <p:nvPr/>
        </p:nvSpPr>
        <p:spPr>
          <a:xfrm>
            <a:off x="1381124" y="4333875"/>
            <a:ext cx="1781175" cy="192404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Non Current Asset</a:t>
            </a:r>
          </a:p>
        </p:txBody>
      </p:sp>
      <p:sp>
        <p:nvSpPr>
          <p:cNvPr id="6" name="Rectangle 5">
            <a:extLst>
              <a:ext uri="{FF2B5EF4-FFF2-40B4-BE49-F238E27FC236}">
                <a16:creationId xmlns:a16="http://schemas.microsoft.com/office/drawing/2014/main" id="{5DEC9606-A870-B8AB-D3B7-3C396ACB5FC4}"/>
              </a:ext>
            </a:extLst>
          </p:cNvPr>
          <p:cNvSpPr/>
          <p:nvPr/>
        </p:nvSpPr>
        <p:spPr>
          <a:xfrm>
            <a:off x="3438525" y="2105025"/>
            <a:ext cx="17907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Current </a:t>
            </a:r>
            <a:r>
              <a:rPr lang="en-US" dirty="0" err="1"/>
              <a:t>liabilites</a:t>
            </a:r>
            <a:endParaRPr lang="en-US" dirty="0"/>
          </a:p>
        </p:txBody>
      </p:sp>
      <p:sp>
        <p:nvSpPr>
          <p:cNvPr id="7" name="Rectangle 6">
            <a:extLst>
              <a:ext uri="{FF2B5EF4-FFF2-40B4-BE49-F238E27FC236}">
                <a16:creationId xmlns:a16="http://schemas.microsoft.com/office/drawing/2014/main" id="{426D7623-5DEB-FEED-9296-5B4B2CAE4A01}"/>
              </a:ext>
            </a:extLst>
          </p:cNvPr>
          <p:cNvSpPr/>
          <p:nvPr/>
        </p:nvSpPr>
        <p:spPr>
          <a:xfrm>
            <a:off x="3438525" y="3019425"/>
            <a:ext cx="1781175" cy="6667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Net Working </a:t>
            </a:r>
            <a:r>
              <a:rPr lang="en-US" dirty="0" err="1"/>
              <a:t>Captital</a:t>
            </a:r>
            <a:endParaRPr lang="en-US" dirty="0"/>
          </a:p>
        </p:txBody>
      </p:sp>
      <p:cxnSp>
        <p:nvCxnSpPr>
          <p:cNvPr id="9" name="Straight Arrow Connector 8">
            <a:extLst>
              <a:ext uri="{FF2B5EF4-FFF2-40B4-BE49-F238E27FC236}">
                <a16:creationId xmlns:a16="http://schemas.microsoft.com/office/drawing/2014/main" id="{0EC34DEA-AC9F-4ACF-3442-0CCD9B45A42A}"/>
              </a:ext>
            </a:extLst>
          </p:cNvPr>
          <p:cNvCxnSpPr>
            <a:cxnSpLocks/>
            <a:stCxn id="7" idx="3"/>
            <a:endCxn id="10" idx="1"/>
          </p:cNvCxnSpPr>
          <p:nvPr/>
        </p:nvCxnSpPr>
        <p:spPr>
          <a:xfrm flipV="1">
            <a:off x="5219700" y="2185672"/>
            <a:ext cx="1649988" cy="11671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3AC98EA-204B-6BF2-14A0-2783905B76F1}"/>
              </a:ext>
            </a:extLst>
          </p:cNvPr>
          <p:cNvSpPr txBox="1"/>
          <p:nvPr/>
        </p:nvSpPr>
        <p:spPr>
          <a:xfrm>
            <a:off x="6869688" y="2001006"/>
            <a:ext cx="1057275" cy="369332"/>
          </a:xfrm>
          <a:prstGeom prst="rect">
            <a:avLst/>
          </a:prstGeom>
          <a:noFill/>
        </p:spPr>
        <p:txBody>
          <a:bodyPr wrap="square" rtlCol="0">
            <a:spAutoFit/>
          </a:bodyPr>
          <a:lstStyle/>
          <a:p>
            <a:r>
              <a:rPr lang="en-US" dirty="0"/>
              <a:t>NWC&gt;0 </a:t>
            </a:r>
          </a:p>
        </p:txBody>
      </p:sp>
      <p:sp>
        <p:nvSpPr>
          <p:cNvPr id="11" name="TextBox 10">
            <a:extLst>
              <a:ext uri="{FF2B5EF4-FFF2-40B4-BE49-F238E27FC236}">
                <a16:creationId xmlns:a16="http://schemas.microsoft.com/office/drawing/2014/main" id="{FBF7A0AE-FFE9-506D-8CE5-A6B98F467E0B}"/>
              </a:ext>
            </a:extLst>
          </p:cNvPr>
          <p:cNvSpPr txBox="1"/>
          <p:nvPr/>
        </p:nvSpPr>
        <p:spPr>
          <a:xfrm>
            <a:off x="6869688" y="3429000"/>
            <a:ext cx="1057275" cy="369332"/>
          </a:xfrm>
          <a:prstGeom prst="rect">
            <a:avLst/>
          </a:prstGeom>
          <a:noFill/>
        </p:spPr>
        <p:txBody>
          <a:bodyPr wrap="square" rtlCol="0">
            <a:spAutoFit/>
          </a:bodyPr>
          <a:lstStyle/>
          <a:p>
            <a:r>
              <a:rPr lang="en-US" dirty="0"/>
              <a:t>NWC&lt;0 </a:t>
            </a:r>
          </a:p>
        </p:txBody>
      </p:sp>
      <p:sp>
        <p:nvSpPr>
          <p:cNvPr id="12" name="Rectangle 11">
            <a:extLst>
              <a:ext uri="{FF2B5EF4-FFF2-40B4-BE49-F238E27FC236}">
                <a16:creationId xmlns:a16="http://schemas.microsoft.com/office/drawing/2014/main" id="{D403DAA2-C2E6-D630-D283-8C0871A4BF5A}"/>
              </a:ext>
            </a:extLst>
          </p:cNvPr>
          <p:cNvSpPr/>
          <p:nvPr/>
        </p:nvSpPr>
        <p:spPr>
          <a:xfrm>
            <a:off x="3438525" y="4368357"/>
            <a:ext cx="17907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Non Current </a:t>
            </a:r>
            <a:r>
              <a:rPr lang="en-US" dirty="0" err="1"/>
              <a:t>liabilites</a:t>
            </a:r>
            <a:endParaRPr lang="en-US" dirty="0"/>
          </a:p>
        </p:txBody>
      </p:sp>
      <p:sp>
        <p:nvSpPr>
          <p:cNvPr id="13" name="Rectangle 12">
            <a:extLst>
              <a:ext uri="{FF2B5EF4-FFF2-40B4-BE49-F238E27FC236}">
                <a16:creationId xmlns:a16="http://schemas.microsoft.com/office/drawing/2014/main" id="{AD7F0E2A-3CF4-BEA9-DA7F-EBD21A5CE8CB}"/>
              </a:ext>
            </a:extLst>
          </p:cNvPr>
          <p:cNvSpPr/>
          <p:nvPr/>
        </p:nvSpPr>
        <p:spPr>
          <a:xfrm>
            <a:off x="3438525" y="5343525"/>
            <a:ext cx="17907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Equity</a:t>
            </a:r>
          </a:p>
        </p:txBody>
      </p:sp>
      <p:cxnSp>
        <p:nvCxnSpPr>
          <p:cNvPr id="15" name="Straight Arrow Connector 14">
            <a:extLst>
              <a:ext uri="{FF2B5EF4-FFF2-40B4-BE49-F238E27FC236}">
                <a16:creationId xmlns:a16="http://schemas.microsoft.com/office/drawing/2014/main" id="{8070669C-C160-4084-BF05-B609E731245E}"/>
              </a:ext>
            </a:extLst>
          </p:cNvPr>
          <p:cNvCxnSpPr>
            <a:cxnSpLocks/>
            <a:stCxn id="7" idx="3"/>
            <a:endCxn id="11" idx="1"/>
          </p:cNvCxnSpPr>
          <p:nvPr/>
        </p:nvCxnSpPr>
        <p:spPr>
          <a:xfrm>
            <a:off x="5219700" y="3352800"/>
            <a:ext cx="1649988" cy="2608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CC6CD5D-102D-CB52-5D1F-674F33A29176}"/>
              </a:ext>
            </a:extLst>
          </p:cNvPr>
          <p:cNvSpPr txBox="1"/>
          <p:nvPr/>
        </p:nvSpPr>
        <p:spPr>
          <a:xfrm>
            <a:off x="8126551" y="1823588"/>
            <a:ext cx="2450525" cy="646331"/>
          </a:xfrm>
          <a:prstGeom prst="rect">
            <a:avLst/>
          </a:prstGeom>
          <a:noFill/>
        </p:spPr>
        <p:txBody>
          <a:bodyPr wrap="square" rtlCol="0">
            <a:spAutoFit/>
          </a:bodyPr>
          <a:lstStyle/>
          <a:p>
            <a:r>
              <a:rPr lang="en-US" b="0" i="0" dirty="0" err="1">
                <a:solidFill>
                  <a:srgbClr val="414B5B"/>
                </a:solidFill>
                <a:effectLst/>
                <a:latin typeface="BT Beau Sans"/>
              </a:rPr>
              <a:t>ổn</a:t>
            </a:r>
            <a:r>
              <a:rPr lang="en-US" b="0" i="0" dirty="0">
                <a:solidFill>
                  <a:srgbClr val="414B5B"/>
                </a:solidFill>
                <a:effectLst/>
                <a:latin typeface="BT Beau Sans"/>
              </a:rPr>
              <a:t> </a:t>
            </a:r>
            <a:r>
              <a:rPr lang="en-US" b="0" i="0" dirty="0" err="1">
                <a:solidFill>
                  <a:srgbClr val="414B5B"/>
                </a:solidFill>
                <a:effectLst/>
                <a:latin typeface="BT Beau Sans"/>
              </a:rPr>
              <a:t>định</a:t>
            </a:r>
            <a:r>
              <a:rPr lang="en-US" b="0" i="0" dirty="0">
                <a:solidFill>
                  <a:srgbClr val="414B5B"/>
                </a:solidFill>
                <a:effectLst/>
                <a:latin typeface="BT Beau Sans"/>
              </a:rPr>
              <a:t>, </a:t>
            </a:r>
            <a:r>
              <a:rPr lang="en-US" b="0" i="0" dirty="0" err="1">
                <a:solidFill>
                  <a:srgbClr val="414B5B"/>
                </a:solidFill>
                <a:effectLst/>
                <a:latin typeface="BT Beau Sans"/>
              </a:rPr>
              <a:t>có</a:t>
            </a:r>
            <a:r>
              <a:rPr lang="en-US" b="0" i="0" dirty="0">
                <a:solidFill>
                  <a:srgbClr val="414B5B"/>
                </a:solidFill>
                <a:effectLst/>
                <a:latin typeface="BT Beau Sans"/>
              </a:rPr>
              <a:t> </a:t>
            </a:r>
            <a:r>
              <a:rPr lang="en-US" b="0" i="0" dirty="0" err="1">
                <a:solidFill>
                  <a:srgbClr val="414B5B"/>
                </a:solidFill>
                <a:effectLst/>
                <a:latin typeface="BT Beau Sans"/>
              </a:rPr>
              <a:t>thể</a:t>
            </a:r>
            <a:r>
              <a:rPr lang="en-US" b="0" i="0" dirty="0">
                <a:solidFill>
                  <a:srgbClr val="414B5B"/>
                </a:solidFill>
                <a:effectLst/>
                <a:latin typeface="BT Beau Sans"/>
              </a:rPr>
              <a:t> </a:t>
            </a:r>
            <a:r>
              <a:rPr lang="en-US" b="0" i="0" dirty="0" err="1">
                <a:solidFill>
                  <a:srgbClr val="414B5B"/>
                </a:solidFill>
                <a:effectLst/>
                <a:latin typeface="BT Beau Sans"/>
              </a:rPr>
              <a:t>đầu</a:t>
            </a:r>
            <a:r>
              <a:rPr lang="en-US" b="0" i="0" dirty="0">
                <a:solidFill>
                  <a:srgbClr val="414B5B"/>
                </a:solidFill>
                <a:effectLst/>
                <a:latin typeface="BT Beau Sans"/>
              </a:rPr>
              <a:t> </a:t>
            </a:r>
            <a:r>
              <a:rPr lang="en-US" b="0" i="0" dirty="0" err="1">
                <a:solidFill>
                  <a:srgbClr val="414B5B"/>
                </a:solidFill>
                <a:effectLst/>
                <a:latin typeface="BT Beau Sans"/>
              </a:rPr>
              <a:t>tư</a:t>
            </a:r>
            <a:r>
              <a:rPr lang="en-US" b="0" i="0" dirty="0">
                <a:solidFill>
                  <a:srgbClr val="414B5B"/>
                </a:solidFill>
                <a:effectLst/>
                <a:latin typeface="BT Beau Sans"/>
              </a:rPr>
              <a:t> </a:t>
            </a:r>
            <a:r>
              <a:rPr lang="en-US" b="0" i="0" dirty="0" err="1">
                <a:solidFill>
                  <a:srgbClr val="414B5B"/>
                </a:solidFill>
                <a:effectLst/>
                <a:latin typeface="BT Beau Sans"/>
              </a:rPr>
              <a:t>vào</a:t>
            </a:r>
            <a:r>
              <a:rPr lang="en-US" b="0" i="0" dirty="0">
                <a:solidFill>
                  <a:srgbClr val="414B5B"/>
                </a:solidFill>
                <a:effectLst/>
                <a:latin typeface="BT Beau Sans"/>
              </a:rPr>
              <a:t> </a:t>
            </a:r>
            <a:r>
              <a:rPr lang="en-US" b="0" i="0" dirty="0" err="1">
                <a:solidFill>
                  <a:srgbClr val="414B5B"/>
                </a:solidFill>
                <a:effectLst/>
                <a:latin typeface="BT Beau Sans"/>
              </a:rPr>
              <a:t>hoạt</a:t>
            </a:r>
            <a:r>
              <a:rPr lang="en-US" b="0" i="0" dirty="0">
                <a:solidFill>
                  <a:srgbClr val="414B5B"/>
                </a:solidFill>
                <a:effectLst/>
                <a:latin typeface="BT Beau Sans"/>
              </a:rPr>
              <a:t> </a:t>
            </a:r>
            <a:r>
              <a:rPr lang="en-US" b="0" i="0" dirty="0" err="1">
                <a:solidFill>
                  <a:srgbClr val="414B5B"/>
                </a:solidFill>
                <a:effectLst/>
                <a:latin typeface="BT Beau Sans"/>
              </a:rPr>
              <a:t>động</a:t>
            </a:r>
            <a:r>
              <a:rPr lang="en-US" b="0" i="0" dirty="0">
                <a:solidFill>
                  <a:srgbClr val="414B5B"/>
                </a:solidFill>
                <a:effectLst/>
                <a:latin typeface="BT Beau Sans"/>
              </a:rPr>
              <a:t> </a:t>
            </a:r>
            <a:r>
              <a:rPr lang="en-US" b="0" i="0" dirty="0" err="1">
                <a:solidFill>
                  <a:srgbClr val="414B5B"/>
                </a:solidFill>
                <a:effectLst/>
                <a:latin typeface="BT Beau Sans"/>
              </a:rPr>
              <a:t>khác</a:t>
            </a:r>
            <a:endParaRPr lang="en-US" dirty="0"/>
          </a:p>
        </p:txBody>
      </p:sp>
      <p:sp>
        <p:nvSpPr>
          <p:cNvPr id="21" name="TextBox 20">
            <a:extLst>
              <a:ext uri="{FF2B5EF4-FFF2-40B4-BE49-F238E27FC236}">
                <a16:creationId xmlns:a16="http://schemas.microsoft.com/office/drawing/2014/main" id="{AE73C08F-7702-281A-5CD2-7400092A3D9D}"/>
              </a:ext>
            </a:extLst>
          </p:cNvPr>
          <p:cNvSpPr txBox="1"/>
          <p:nvPr/>
        </p:nvSpPr>
        <p:spPr>
          <a:xfrm>
            <a:off x="8178503" y="2840518"/>
            <a:ext cx="2079922" cy="523220"/>
          </a:xfrm>
          <a:prstGeom prst="rect">
            <a:avLst/>
          </a:prstGeom>
          <a:noFill/>
        </p:spPr>
        <p:txBody>
          <a:bodyPr wrap="square">
            <a:spAutoFit/>
          </a:bodyPr>
          <a:lstStyle/>
          <a:p>
            <a:r>
              <a:rPr lang="en-US" sz="1400" dirty="0" err="1">
                <a:solidFill>
                  <a:srgbClr val="414B5B"/>
                </a:solidFill>
                <a:latin typeface="BT Beau Sans"/>
              </a:rPr>
              <a:t>V</a:t>
            </a:r>
            <a:r>
              <a:rPr lang="en-US" sz="1400" b="0" i="0" dirty="0" err="1">
                <a:solidFill>
                  <a:srgbClr val="414B5B"/>
                </a:solidFill>
                <a:effectLst/>
                <a:latin typeface="BT Beau Sans"/>
              </a:rPr>
              <a:t>òng</a:t>
            </a:r>
            <a:r>
              <a:rPr lang="en-US" sz="1400" b="0" i="0" dirty="0">
                <a:solidFill>
                  <a:srgbClr val="414B5B"/>
                </a:solidFill>
                <a:effectLst/>
                <a:latin typeface="BT Beau Sans"/>
              </a:rPr>
              <a:t> quay </a:t>
            </a:r>
            <a:r>
              <a:rPr lang="en-US" sz="1400" b="0" i="0" dirty="0" err="1">
                <a:solidFill>
                  <a:srgbClr val="414B5B"/>
                </a:solidFill>
                <a:effectLst/>
                <a:latin typeface="BT Beau Sans"/>
              </a:rPr>
              <a:t>vốn</a:t>
            </a:r>
            <a:r>
              <a:rPr lang="en-US" sz="1400" b="0" i="0" dirty="0">
                <a:solidFill>
                  <a:srgbClr val="414B5B"/>
                </a:solidFill>
                <a:effectLst/>
                <a:latin typeface="BT Beau Sans"/>
              </a:rPr>
              <a:t> </a:t>
            </a:r>
            <a:r>
              <a:rPr lang="en-US" sz="1400" b="0" i="0" dirty="0" err="1">
                <a:solidFill>
                  <a:srgbClr val="414B5B"/>
                </a:solidFill>
                <a:effectLst/>
                <a:latin typeface="BT Beau Sans"/>
              </a:rPr>
              <a:t>chậm</a:t>
            </a:r>
            <a:endParaRPr lang="en-US" sz="1400" b="0" i="0" dirty="0">
              <a:solidFill>
                <a:srgbClr val="414B5B"/>
              </a:solidFill>
              <a:effectLst/>
              <a:latin typeface="BT Beau Sans"/>
            </a:endParaRPr>
          </a:p>
          <a:p>
            <a:r>
              <a:rPr lang="en-US" sz="1400" dirty="0">
                <a:solidFill>
                  <a:srgbClr val="414B5B"/>
                </a:solidFill>
                <a:latin typeface="BT Beau Sans"/>
              </a:rPr>
              <a:t>Thị </a:t>
            </a:r>
            <a:r>
              <a:rPr lang="en-US" sz="1400" dirty="0" err="1">
                <a:solidFill>
                  <a:srgbClr val="414B5B"/>
                </a:solidFill>
                <a:latin typeface="BT Beau Sans"/>
              </a:rPr>
              <a:t>trường</a:t>
            </a:r>
            <a:r>
              <a:rPr lang="en-US" sz="1400" dirty="0">
                <a:solidFill>
                  <a:srgbClr val="414B5B"/>
                </a:solidFill>
                <a:latin typeface="BT Beau Sans"/>
              </a:rPr>
              <a:t> </a:t>
            </a:r>
            <a:r>
              <a:rPr lang="en-US" sz="1400" dirty="0" err="1">
                <a:solidFill>
                  <a:srgbClr val="414B5B"/>
                </a:solidFill>
                <a:latin typeface="BT Beau Sans"/>
              </a:rPr>
              <a:t>bão</a:t>
            </a:r>
            <a:r>
              <a:rPr lang="en-US" sz="1400" dirty="0">
                <a:solidFill>
                  <a:srgbClr val="414B5B"/>
                </a:solidFill>
                <a:latin typeface="BT Beau Sans"/>
              </a:rPr>
              <a:t> </a:t>
            </a:r>
            <a:r>
              <a:rPr lang="en-US" sz="1400" dirty="0" err="1">
                <a:solidFill>
                  <a:srgbClr val="414B5B"/>
                </a:solidFill>
                <a:latin typeface="BT Beau Sans"/>
              </a:rPr>
              <a:t>hòa</a:t>
            </a:r>
            <a:r>
              <a:rPr lang="en-US" sz="1400" dirty="0">
                <a:solidFill>
                  <a:srgbClr val="414B5B"/>
                </a:solidFill>
                <a:latin typeface="BT Beau Sans"/>
              </a:rPr>
              <a:t>, </a:t>
            </a:r>
            <a:r>
              <a:rPr lang="en-US" sz="1400" dirty="0" err="1">
                <a:solidFill>
                  <a:srgbClr val="414B5B"/>
                </a:solidFill>
                <a:latin typeface="BT Beau Sans"/>
              </a:rPr>
              <a:t>giảm</a:t>
            </a:r>
            <a:r>
              <a:rPr lang="en-US" sz="1400" dirty="0">
                <a:solidFill>
                  <a:srgbClr val="414B5B"/>
                </a:solidFill>
                <a:latin typeface="BT Beau Sans"/>
              </a:rPr>
              <a:t> </a:t>
            </a:r>
            <a:endParaRPr lang="en-US" sz="1400" dirty="0"/>
          </a:p>
        </p:txBody>
      </p:sp>
      <p:sp>
        <p:nvSpPr>
          <p:cNvPr id="24" name="TextBox 23">
            <a:extLst>
              <a:ext uri="{FF2B5EF4-FFF2-40B4-BE49-F238E27FC236}">
                <a16:creationId xmlns:a16="http://schemas.microsoft.com/office/drawing/2014/main" id="{9FE3CA82-9F1B-8F11-E720-F168F76709BD}"/>
              </a:ext>
            </a:extLst>
          </p:cNvPr>
          <p:cNvSpPr txBox="1"/>
          <p:nvPr/>
        </p:nvSpPr>
        <p:spPr>
          <a:xfrm>
            <a:off x="8178502" y="3591365"/>
            <a:ext cx="2184697" cy="523220"/>
          </a:xfrm>
          <a:prstGeom prst="rect">
            <a:avLst/>
          </a:prstGeom>
          <a:noFill/>
        </p:spPr>
        <p:txBody>
          <a:bodyPr wrap="square">
            <a:spAutoFit/>
          </a:bodyPr>
          <a:lstStyle/>
          <a:p>
            <a:r>
              <a:rPr lang="en-US" sz="1400" dirty="0" err="1">
                <a:solidFill>
                  <a:srgbClr val="414B5B"/>
                </a:solidFill>
                <a:latin typeface="BT Beau Sans"/>
              </a:rPr>
              <a:t>V</a:t>
            </a:r>
            <a:r>
              <a:rPr lang="en-US" sz="1400" b="0" i="0" dirty="0" err="1">
                <a:solidFill>
                  <a:srgbClr val="414B5B"/>
                </a:solidFill>
                <a:effectLst/>
                <a:latin typeface="BT Beau Sans"/>
              </a:rPr>
              <a:t>òng</a:t>
            </a:r>
            <a:r>
              <a:rPr lang="en-US" sz="1400" b="0" i="0" dirty="0">
                <a:solidFill>
                  <a:srgbClr val="414B5B"/>
                </a:solidFill>
                <a:effectLst/>
                <a:latin typeface="BT Beau Sans"/>
              </a:rPr>
              <a:t> quay </a:t>
            </a:r>
            <a:r>
              <a:rPr lang="en-US" sz="1400" b="0" i="0" dirty="0" err="1">
                <a:solidFill>
                  <a:srgbClr val="414B5B"/>
                </a:solidFill>
                <a:effectLst/>
                <a:latin typeface="BT Beau Sans"/>
              </a:rPr>
              <a:t>vốn</a:t>
            </a:r>
            <a:r>
              <a:rPr lang="en-US" sz="1400" b="0" i="0" dirty="0">
                <a:solidFill>
                  <a:srgbClr val="414B5B"/>
                </a:solidFill>
                <a:effectLst/>
                <a:latin typeface="BT Beau Sans"/>
              </a:rPr>
              <a:t> </a:t>
            </a:r>
            <a:r>
              <a:rPr lang="en-US" sz="1400" dirty="0">
                <a:solidFill>
                  <a:srgbClr val="414B5B"/>
                </a:solidFill>
                <a:latin typeface="BT Beau Sans"/>
              </a:rPr>
              <a:t> </a:t>
            </a:r>
            <a:r>
              <a:rPr lang="en-US" sz="1400" dirty="0" err="1">
                <a:solidFill>
                  <a:srgbClr val="414B5B"/>
                </a:solidFill>
                <a:latin typeface="BT Beau Sans"/>
              </a:rPr>
              <a:t>nhanh</a:t>
            </a:r>
            <a:r>
              <a:rPr lang="en-US" sz="1400" dirty="0">
                <a:solidFill>
                  <a:srgbClr val="414B5B"/>
                </a:solidFill>
                <a:latin typeface="BT Beau Sans"/>
              </a:rPr>
              <a:t> </a:t>
            </a:r>
            <a:endParaRPr lang="en-US" sz="1400" b="0" i="0" dirty="0">
              <a:solidFill>
                <a:srgbClr val="414B5B"/>
              </a:solidFill>
              <a:effectLst/>
              <a:latin typeface="BT Beau Sans"/>
            </a:endParaRPr>
          </a:p>
          <a:p>
            <a:r>
              <a:rPr lang="en-US" sz="1400" dirty="0" err="1">
                <a:solidFill>
                  <a:srgbClr val="414B5B"/>
                </a:solidFill>
                <a:latin typeface="BT Beau Sans"/>
              </a:rPr>
              <a:t>Đang</a:t>
            </a:r>
            <a:r>
              <a:rPr lang="en-US" sz="1400" dirty="0">
                <a:solidFill>
                  <a:srgbClr val="414B5B"/>
                </a:solidFill>
                <a:latin typeface="BT Beau Sans"/>
              </a:rPr>
              <a:t> </a:t>
            </a:r>
            <a:r>
              <a:rPr lang="en-US" sz="1400" dirty="0" err="1">
                <a:solidFill>
                  <a:srgbClr val="414B5B"/>
                </a:solidFill>
                <a:latin typeface="BT Beau Sans"/>
              </a:rPr>
              <a:t>trong</a:t>
            </a:r>
            <a:r>
              <a:rPr lang="en-US" sz="1400" dirty="0">
                <a:solidFill>
                  <a:srgbClr val="414B5B"/>
                </a:solidFill>
                <a:latin typeface="BT Beau Sans"/>
              </a:rPr>
              <a:t> </a:t>
            </a:r>
            <a:r>
              <a:rPr lang="en-US" sz="1400" dirty="0" err="1">
                <a:solidFill>
                  <a:srgbClr val="414B5B"/>
                </a:solidFill>
                <a:latin typeface="BT Beau Sans"/>
              </a:rPr>
              <a:t>đà</a:t>
            </a:r>
            <a:r>
              <a:rPr lang="en-US" sz="1400" dirty="0">
                <a:solidFill>
                  <a:srgbClr val="414B5B"/>
                </a:solidFill>
                <a:latin typeface="BT Beau Sans"/>
              </a:rPr>
              <a:t> </a:t>
            </a:r>
            <a:r>
              <a:rPr lang="en-US" sz="1400" dirty="0" err="1">
                <a:solidFill>
                  <a:srgbClr val="414B5B"/>
                </a:solidFill>
                <a:latin typeface="BT Beau Sans"/>
              </a:rPr>
              <a:t>tăng</a:t>
            </a:r>
            <a:r>
              <a:rPr lang="en-US" sz="1400" dirty="0">
                <a:solidFill>
                  <a:srgbClr val="414B5B"/>
                </a:solidFill>
                <a:latin typeface="BT Beau Sans"/>
              </a:rPr>
              <a:t> </a:t>
            </a:r>
            <a:r>
              <a:rPr lang="en-US" sz="1400" dirty="0" err="1">
                <a:solidFill>
                  <a:srgbClr val="414B5B"/>
                </a:solidFill>
                <a:latin typeface="BT Beau Sans"/>
              </a:rPr>
              <a:t>trưởng</a:t>
            </a:r>
            <a:endParaRPr lang="en-US" sz="1400" dirty="0"/>
          </a:p>
        </p:txBody>
      </p:sp>
      <p:sp>
        <p:nvSpPr>
          <p:cNvPr id="25" name="Left Bracket 24">
            <a:extLst>
              <a:ext uri="{FF2B5EF4-FFF2-40B4-BE49-F238E27FC236}">
                <a16:creationId xmlns:a16="http://schemas.microsoft.com/office/drawing/2014/main" id="{95C5C50F-BDF6-0FC7-3685-CC2F3ACEA7F5}"/>
              </a:ext>
            </a:extLst>
          </p:cNvPr>
          <p:cNvSpPr/>
          <p:nvPr/>
        </p:nvSpPr>
        <p:spPr>
          <a:xfrm>
            <a:off x="7926963" y="3019426"/>
            <a:ext cx="274062" cy="842736"/>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DC413048-72D3-67B8-755D-79475B6D1413}"/>
              </a:ext>
            </a:extLst>
          </p:cNvPr>
          <p:cNvCxnSpPr>
            <a:cxnSpLocks/>
            <a:stCxn id="7" idx="3"/>
          </p:cNvCxnSpPr>
          <p:nvPr/>
        </p:nvCxnSpPr>
        <p:spPr>
          <a:xfrm>
            <a:off x="5219700" y="3352800"/>
            <a:ext cx="1649988" cy="12477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86ECFBC5-ABC1-3824-C474-ACC0C5709551}"/>
              </a:ext>
            </a:extLst>
          </p:cNvPr>
          <p:cNvSpPr txBox="1"/>
          <p:nvPr/>
        </p:nvSpPr>
        <p:spPr>
          <a:xfrm>
            <a:off x="6869687" y="4488491"/>
            <a:ext cx="1057275" cy="369332"/>
          </a:xfrm>
          <a:prstGeom prst="rect">
            <a:avLst/>
          </a:prstGeom>
          <a:noFill/>
        </p:spPr>
        <p:txBody>
          <a:bodyPr wrap="square" rtlCol="0">
            <a:spAutoFit/>
          </a:bodyPr>
          <a:lstStyle/>
          <a:p>
            <a:r>
              <a:rPr lang="en-US" dirty="0"/>
              <a:t>NWC =0 </a:t>
            </a:r>
          </a:p>
        </p:txBody>
      </p:sp>
      <p:sp>
        <p:nvSpPr>
          <p:cNvPr id="31" name="TextBox 30">
            <a:extLst>
              <a:ext uri="{FF2B5EF4-FFF2-40B4-BE49-F238E27FC236}">
                <a16:creationId xmlns:a16="http://schemas.microsoft.com/office/drawing/2014/main" id="{D3776683-D4A9-104E-0B6B-5F9FD278F8E2}"/>
              </a:ext>
            </a:extLst>
          </p:cNvPr>
          <p:cNvSpPr txBox="1"/>
          <p:nvPr/>
        </p:nvSpPr>
        <p:spPr>
          <a:xfrm>
            <a:off x="8178503" y="4488491"/>
            <a:ext cx="2905126" cy="369332"/>
          </a:xfrm>
          <a:prstGeom prst="rect">
            <a:avLst/>
          </a:prstGeom>
          <a:noFill/>
        </p:spPr>
        <p:txBody>
          <a:bodyPr wrap="square">
            <a:spAutoFit/>
          </a:bodyPr>
          <a:lstStyle/>
          <a:p>
            <a:r>
              <a:rPr lang="en-US" dirty="0" err="1">
                <a:solidFill>
                  <a:srgbClr val="414B5B"/>
                </a:solidFill>
                <a:latin typeface="BT Beau Sans"/>
              </a:rPr>
              <a:t>Khó</a:t>
            </a:r>
            <a:r>
              <a:rPr lang="en-US" dirty="0">
                <a:solidFill>
                  <a:srgbClr val="414B5B"/>
                </a:solidFill>
                <a:latin typeface="BT Beau Sans"/>
              </a:rPr>
              <a:t> </a:t>
            </a:r>
            <a:r>
              <a:rPr lang="en-US" dirty="0" err="1">
                <a:solidFill>
                  <a:srgbClr val="414B5B"/>
                </a:solidFill>
                <a:latin typeface="BT Beau Sans"/>
              </a:rPr>
              <a:t>xảy</a:t>
            </a:r>
            <a:r>
              <a:rPr lang="en-US" dirty="0">
                <a:solidFill>
                  <a:srgbClr val="414B5B"/>
                </a:solidFill>
                <a:latin typeface="BT Beau Sans"/>
              </a:rPr>
              <a:t> </a:t>
            </a:r>
            <a:r>
              <a:rPr lang="en-US" dirty="0" err="1">
                <a:solidFill>
                  <a:srgbClr val="414B5B"/>
                </a:solidFill>
                <a:latin typeface="BT Beau Sans"/>
              </a:rPr>
              <a:t>ra</a:t>
            </a:r>
            <a:endParaRPr lang="en-US" dirty="0"/>
          </a:p>
        </p:txBody>
      </p:sp>
      <p:sp>
        <p:nvSpPr>
          <p:cNvPr id="34" name="TextBox 33">
            <a:extLst>
              <a:ext uri="{FF2B5EF4-FFF2-40B4-BE49-F238E27FC236}">
                <a16:creationId xmlns:a16="http://schemas.microsoft.com/office/drawing/2014/main" id="{430FDAD3-2727-864B-7F4B-597826FDF74E}"/>
              </a:ext>
            </a:extLst>
          </p:cNvPr>
          <p:cNvSpPr txBox="1"/>
          <p:nvPr/>
        </p:nvSpPr>
        <p:spPr>
          <a:xfrm>
            <a:off x="10404432" y="3634114"/>
            <a:ext cx="1358394" cy="523220"/>
          </a:xfrm>
          <a:prstGeom prst="rect">
            <a:avLst/>
          </a:prstGeom>
          <a:noFill/>
        </p:spPr>
        <p:txBody>
          <a:bodyPr wrap="square">
            <a:spAutoFit/>
          </a:bodyPr>
          <a:lstStyle/>
          <a:p>
            <a:r>
              <a:rPr lang="en-US" sz="1400" dirty="0" err="1">
                <a:solidFill>
                  <a:srgbClr val="414B5B"/>
                </a:solidFill>
                <a:latin typeface="BT Beau Sans"/>
              </a:rPr>
              <a:t>Từng</a:t>
            </a:r>
            <a:r>
              <a:rPr lang="en-US" sz="1400" dirty="0">
                <a:solidFill>
                  <a:srgbClr val="414B5B"/>
                </a:solidFill>
                <a:latin typeface="BT Beau Sans"/>
              </a:rPr>
              <a:t> </a:t>
            </a:r>
            <a:r>
              <a:rPr lang="en-US" sz="1400" dirty="0" err="1">
                <a:solidFill>
                  <a:srgbClr val="414B5B"/>
                </a:solidFill>
                <a:latin typeface="BT Beau Sans"/>
              </a:rPr>
              <a:t>bước</a:t>
            </a:r>
            <a:r>
              <a:rPr lang="en-US" sz="1400" dirty="0">
                <a:solidFill>
                  <a:srgbClr val="414B5B"/>
                </a:solidFill>
                <a:latin typeface="BT Beau Sans"/>
              </a:rPr>
              <a:t> </a:t>
            </a:r>
            <a:r>
              <a:rPr lang="en-US" sz="1400" dirty="0" err="1">
                <a:solidFill>
                  <a:srgbClr val="414B5B"/>
                </a:solidFill>
                <a:latin typeface="BT Beau Sans"/>
              </a:rPr>
              <a:t>cân</a:t>
            </a:r>
            <a:r>
              <a:rPr lang="en-US" sz="1400" dirty="0">
                <a:solidFill>
                  <a:srgbClr val="414B5B"/>
                </a:solidFill>
                <a:latin typeface="BT Beau Sans"/>
              </a:rPr>
              <a:t> </a:t>
            </a:r>
            <a:r>
              <a:rPr lang="en-US" sz="1400" dirty="0" err="1">
                <a:solidFill>
                  <a:srgbClr val="414B5B"/>
                </a:solidFill>
                <a:latin typeface="BT Beau Sans"/>
              </a:rPr>
              <a:t>đối</a:t>
            </a:r>
            <a:r>
              <a:rPr lang="en-US" sz="1400" dirty="0">
                <a:solidFill>
                  <a:srgbClr val="414B5B"/>
                </a:solidFill>
                <a:latin typeface="BT Beau Sans"/>
              </a:rPr>
              <a:t> </a:t>
            </a:r>
            <a:r>
              <a:rPr lang="en-US" sz="1400" dirty="0" err="1">
                <a:solidFill>
                  <a:srgbClr val="414B5B"/>
                </a:solidFill>
                <a:latin typeface="BT Beau Sans"/>
              </a:rPr>
              <a:t>lại</a:t>
            </a:r>
            <a:r>
              <a:rPr lang="en-US" sz="1400" dirty="0">
                <a:solidFill>
                  <a:srgbClr val="414B5B"/>
                </a:solidFill>
                <a:latin typeface="BT Beau Sans"/>
              </a:rPr>
              <a:t> </a:t>
            </a:r>
            <a:r>
              <a:rPr lang="en-US" sz="1400" dirty="0" err="1">
                <a:solidFill>
                  <a:srgbClr val="414B5B"/>
                </a:solidFill>
                <a:latin typeface="BT Beau Sans"/>
              </a:rPr>
              <a:t>được</a:t>
            </a:r>
            <a:r>
              <a:rPr lang="en-US" sz="1400" dirty="0">
                <a:solidFill>
                  <a:srgbClr val="414B5B"/>
                </a:solidFill>
                <a:latin typeface="BT Beau Sans"/>
              </a:rPr>
              <a:t> </a:t>
            </a:r>
            <a:endParaRPr lang="en-US" sz="1400" dirty="0"/>
          </a:p>
        </p:txBody>
      </p:sp>
      <p:sp>
        <p:nvSpPr>
          <p:cNvPr id="35" name="TextBox 34">
            <a:extLst>
              <a:ext uri="{FF2B5EF4-FFF2-40B4-BE49-F238E27FC236}">
                <a16:creationId xmlns:a16="http://schemas.microsoft.com/office/drawing/2014/main" id="{F1136637-F917-DC4B-CA71-18C607A39D91}"/>
              </a:ext>
            </a:extLst>
          </p:cNvPr>
          <p:cNvSpPr txBox="1"/>
          <p:nvPr/>
        </p:nvSpPr>
        <p:spPr>
          <a:xfrm>
            <a:off x="10404432" y="2881311"/>
            <a:ext cx="1358394" cy="523220"/>
          </a:xfrm>
          <a:prstGeom prst="rect">
            <a:avLst/>
          </a:prstGeom>
          <a:noFill/>
        </p:spPr>
        <p:txBody>
          <a:bodyPr wrap="square">
            <a:spAutoFit/>
          </a:bodyPr>
          <a:lstStyle/>
          <a:p>
            <a:r>
              <a:rPr lang="en-US" sz="1400" dirty="0" err="1">
                <a:solidFill>
                  <a:srgbClr val="414B5B"/>
                </a:solidFill>
                <a:latin typeface="BT Beau Sans"/>
              </a:rPr>
              <a:t>Rủi</a:t>
            </a:r>
            <a:r>
              <a:rPr lang="en-US" sz="1400" dirty="0">
                <a:solidFill>
                  <a:srgbClr val="414B5B"/>
                </a:solidFill>
                <a:latin typeface="BT Beau Sans"/>
              </a:rPr>
              <a:t> </a:t>
            </a:r>
            <a:r>
              <a:rPr lang="en-US" sz="1400" dirty="0" err="1">
                <a:solidFill>
                  <a:srgbClr val="414B5B"/>
                </a:solidFill>
                <a:latin typeface="BT Beau Sans"/>
              </a:rPr>
              <a:t>ro</a:t>
            </a:r>
            <a:r>
              <a:rPr lang="en-US" sz="1400" dirty="0">
                <a:solidFill>
                  <a:srgbClr val="414B5B"/>
                </a:solidFill>
                <a:latin typeface="BT Beau Sans"/>
              </a:rPr>
              <a:t> </a:t>
            </a:r>
            <a:r>
              <a:rPr lang="en-US" sz="1400" dirty="0" err="1">
                <a:solidFill>
                  <a:srgbClr val="414B5B"/>
                </a:solidFill>
                <a:latin typeface="BT Beau Sans"/>
              </a:rPr>
              <a:t>mất</a:t>
            </a:r>
            <a:r>
              <a:rPr lang="en-US" sz="1400" dirty="0">
                <a:solidFill>
                  <a:srgbClr val="414B5B"/>
                </a:solidFill>
                <a:latin typeface="BT Beau Sans"/>
              </a:rPr>
              <a:t> </a:t>
            </a:r>
            <a:r>
              <a:rPr lang="en-US" sz="1400" dirty="0" err="1">
                <a:solidFill>
                  <a:srgbClr val="414B5B"/>
                </a:solidFill>
                <a:latin typeface="BT Beau Sans"/>
              </a:rPr>
              <a:t>cân</a:t>
            </a:r>
            <a:r>
              <a:rPr lang="en-US" sz="1400" dirty="0">
                <a:solidFill>
                  <a:srgbClr val="414B5B"/>
                </a:solidFill>
                <a:latin typeface="BT Beau Sans"/>
              </a:rPr>
              <a:t> </a:t>
            </a:r>
            <a:r>
              <a:rPr lang="en-US" sz="1400" dirty="0" err="1">
                <a:solidFill>
                  <a:srgbClr val="414B5B"/>
                </a:solidFill>
                <a:latin typeface="BT Beau Sans"/>
              </a:rPr>
              <a:t>đối</a:t>
            </a:r>
            <a:r>
              <a:rPr lang="en-US" sz="1400" dirty="0">
                <a:solidFill>
                  <a:srgbClr val="414B5B"/>
                </a:solidFill>
                <a:latin typeface="BT Beau Sans"/>
              </a:rPr>
              <a:t> </a:t>
            </a:r>
            <a:endParaRPr lang="en-US" sz="1400" dirty="0"/>
          </a:p>
        </p:txBody>
      </p:sp>
      <p:sp>
        <p:nvSpPr>
          <p:cNvPr id="36" name="Arrow: Right 35">
            <a:extLst>
              <a:ext uri="{FF2B5EF4-FFF2-40B4-BE49-F238E27FC236}">
                <a16:creationId xmlns:a16="http://schemas.microsoft.com/office/drawing/2014/main" id="{13F93021-CCD0-1970-1BD5-7B1CDFE1B226}"/>
              </a:ext>
            </a:extLst>
          </p:cNvPr>
          <p:cNvSpPr/>
          <p:nvPr/>
        </p:nvSpPr>
        <p:spPr>
          <a:xfrm>
            <a:off x="10258425" y="3019425"/>
            <a:ext cx="104774" cy="1619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Arrow: Right 36">
            <a:extLst>
              <a:ext uri="{FF2B5EF4-FFF2-40B4-BE49-F238E27FC236}">
                <a16:creationId xmlns:a16="http://schemas.microsoft.com/office/drawing/2014/main" id="{5673BEF3-2C55-9211-A5CD-4B624168D879}"/>
              </a:ext>
            </a:extLst>
          </p:cNvPr>
          <p:cNvSpPr/>
          <p:nvPr/>
        </p:nvSpPr>
        <p:spPr>
          <a:xfrm>
            <a:off x="10279042" y="3814762"/>
            <a:ext cx="104774" cy="161925"/>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883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61FB9-5D8A-A632-B384-1A9F3A0F919E}"/>
              </a:ext>
            </a:extLst>
          </p:cNvPr>
          <p:cNvSpPr>
            <a:spLocks noGrp="1"/>
          </p:cNvSpPr>
          <p:nvPr>
            <p:ph type="title"/>
          </p:nvPr>
        </p:nvSpPr>
        <p:spPr/>
        <p:txBody>
          <a:bodyPr>
            <a:normAutofit/>
          </a:bodyPr>
          <a:lstStyle/>
          <a:p>
            <a:r>
              <a:rPr lang="en-US" b="1" i="0" dirty="0">
                <a:solidFill>
                  <a:srgbClr val="303030"/>
                </a:solidFill>
                <a:effectLst/>
                <a:latin typeface="-apple-system"/>
              </a:rPr>
              <a:t>What is Working Capital?</a:t>
            </a:r>
            <a:endParaRPr lang="en-US" dirty="0"/>
          </a:p>
        </p:txBody>
      </p:sp>
      <p:sp>
        <p:nvSpPr>
          <p:cNvPr id="3" name="Rectangle 1">
            <a:extLst>
              <a:ext uri="{FF2B5EF4-FFF2-40B4-BE49-F238E27FC236}">
                <a16:creationId xmlns:a16="http://schemas.microsoft.com/office/drawing/2014/main" id="{288CBABA-9E5E-1A9E-3D77-A56CA1F97336}"/>
              </a:ext>
            </a:extLst>
          </p:cNvPr>
          <p:cNvSpPr>
            <a:spLocks noChangeArrowheads="1"/>
          </p:cNvSpPr>
          <p:nvPr/>
        </p:nvSpPr>
        <p:spPr bwMode="auto">
          <a:xfrm>
            <a:off x="0" y="149087"/>
            <a:ext cx="65" cy="15902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en-US" sz="12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DC8CABCD-9AE7-AFEC-5A9D-1BB32005E95E}"/>
              </a:ext>
            </a:extLst>
          </p:cNvPr>
          <p:cNvSpPr>
            <a:spLocks noChangeArrowheads="1"/>
          </p:cNvSpPr>
          <p:nvPr/>
        </p:nvSpPr>
        <p:spPr bwMode="auto">
          <a:xfrm>
            <a:off x="0" y="164476"/>
            <a:ext cx="65" cy="128248"/>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en-US" sz="1000" b="0" i="0" u="none" strike="noStrike" cap="none" normalizeH="0" baseline="0" dirty="0">
              <a:ln>
                <a:noFill/>
              </a:ln>
              <a:solidFill>
                <a:schemeClr val="tx1"/>
              </a:solidFill>
              <a:effectLst/>
              <a:latin typeface="Arial" panose="020B0604020202020204" pitchFamily="34" charset="0"/>
            </a:endParaRPr>
          </a:p>
        </p:txBody>
      </p:sp>
      <p:sp>
        <p:nvSpPr>
          <p:cNvPr id="6" name="Rectangle: Rounded Corners 5">
            <a:extLst>
              <a:ext uri="{FF2B5EF4-FFF2-40B4-BE49-F238E27FC236}">
                <a16:creationId xmlns:a16="http://schemas.microsoft.com/office/drawing/2014/main" id="{C143E94A-1594-660A-BAAB-21422876FE62}"/>
              </a:ext>
            </a:extLst>
          </p:cNvPr>
          <p:cNvSpPr/>
          <p:nvPr/>
        </p:nvSpPr>
        <p:spPr>
          <a:xfrm>
            <a:off x="7029450" y="2620259"/>
            <a:ext cx="1307595" cy="146942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303030"/>
                </a:solidFill>
                <a:latin typeface="-apple-system"/>
              </a:rPr>
              <a:t>S</a:t>
            </a:r>
            <a:r>
              <a:rPr lang="en-US" sz="1600" b="1" i="0" dirty="0">
                <a:solidFill>
                  <a:srgbClr val="303030"/>
                </a:solidFill>
                <a:effectLst/>
                <a:latin typeface="-apple-system"/>
              </a:rPr>
              <a:t>hort-term financial health</a:t>
            </a:r>
          </a:p>
          <a:p>
            <a:pPr algn="ctr"/>
            <a:r>
              <a:rPr lang="en-US" sz="1600" b="1" dirty="0">
                <a:solidFill>
                  <a:srgbClr val="303030"/>
                </a:solidFill>
                <a:latin typeface="-apple-system"/>
              </a:rPr>
              <a:t>(12 months)</a:t>
            </a:r>
            <a:endParaRPr lang="en-US" sz="1600" b="1" dirty="0"/>
          </a:p>
        </p:txBody>
      </p:sp>
      <p:sp>
        <p:nvSpPr>
          <p:cNvPr id="12" name="Rectangle: Rounded Corners 11">
            <a:extLst>
              <a:ext uri="{FF2B5EF4-FFF2-40B4-BE49-F238E27FC236}">
                <a16:creationId xmlns:a16="http://schemas.microsoft.com/office/drawing/2014/main" id="{95EB68EB-9A3D-8B4B-6309-E0AFBF094FB8}"/>
              </a:ext>
            </a:extLst>
          </p:cNvPr>
          <p:cNvSpPr/>
          <p:nvPr/>
        </p:nvSpPr>
        <p:spPr>
          <a:xfrm>
            <a:off x="728666" y="2816363"/>
            <a:ext cx="1898144" cy="861775"/>
          </a:xfrm>
          <a:prstGeom prst="roundRect">
            <a:avLst/>
          </a:prstGeom>
          <a:solidFill>
            <a:srgbClr val="FF9B4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Working Capital</a:t>
            </a:r>
          </a:p>
        </p:txBody>
      </p:sp>
      <p:sp>
        <p:nvSpPr>
          <p:cNvPr id="13" name="Rectangle: Rounded Corners 12">
            <a:extLst>
              <a:ext uri="{FF2B5EF4-FFF2-40B4-BE49-F238E27FC236}">
                <a16:creationId xmlns:a16="http://schemas.microsoft.com/office/drawing/2014/main" id="{9DEDB820-730F-8115-8987-96B62344C5BD}"/>
              </a:ext>
            </a:extLst>
          </p:cNvPr>
          <p:cNvSpPr/>
          <p:nvPr/>
        </p:nvSpPr>
        <p:spPr>
          <a:xfrm>
            <a:off x="3721428" y="2171319"/>
            <a:ext cx="2152650" cy="65208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Current Assets </a:t>
            </a:r>
            <a:endParaRPr lang="en-US" dirty="0"/>
          </a:p>
        </p:txBody>
      </p:sp>
      <p:sp>
        <p:nvSpPr>
          <p:cNvPr id="14" name="Rectangle: Rounded Corners 13">
            <a:extLst>
              <a:ext uri="{FF2B5EF4-FFF2-40B4-BE49-F238E27FC236}">
                <a16:creationId xmlns:a16="http://schemas.microsoft.com/office/drawing/2014/main" id="{440C8C0A-F31A-BA7F-7125-53C46B020226}"/>
              </a:ext>
            </a:extLst>
          </p:cNvPr>
          <p:cNvSpPr/>
          <p:nvPr/>
        </p:nvSpPr>
        <p:spPr>
          <a:xfrm>
            <a:off x="3751805" y="4055566"/>
            <a:ext cx="2152650" cy="67450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Current Liabilities</a:t>
            </a:r>
            <a:endParaRPr lang="en-US" dirty="0"/>
          </a:p>
        </p:txBody>
      </p:sp>
      <p:sp>
        <p:nvSpPr>
          <p:cNvPr id="17" name="TextBox 16">
            <a:extLst>
              <a:ext uri="{FF2B5EF4-FFF2-40B4-BE49-F238E27FC236}">
                <a16:creationId xmlns:a16="http://schemas.microsoft.com/office/drawing/2014/main" id="{754C0CE3-A7DC-7007-BAE6-474161D4D735}"/>
              </a:ext>
            </a:extLst>
          </p:cNvPr>
          <p:cNvSpPr txBox="1"/>
          <p:nvPr/>
        </p:nvSpPr>
        <p:spPr>
          <a:xfrm>
            <a:off x="3406522" y="4891396"/>
            <a:ext cx="4276725" cy="307777"/>
          </a:xfrm>
          <a:prstGeom prst="rect">
            <a:avLst/>
          </a:prstGeom>
          <a:noFill/>
        </p:spPr>
        <p:txBody>
          <a:bodyPr wrap="square" rtlCol="0">
            <a:spAutoFit/>
          </a:bodyPr>
          <a:lstStyle/>
          <a:p>
            <a:r>
              <a:rPr lang="en-US" sz="1400" b="1" dirty="0"/>
              <a:t>Suppliers, Loan, Tax, Salary, Customer… </a:t>
            </a:r>
          </a:p>
        </p:txBody>
      </p:sp>
      <p:sp>
        <p:nvSpPr>
          <p:cNvPr id="19" name="TextBox 18">
            <a:extLst>
              <a:ext uri="{FF2B5EF4-FFF2-40B4-BE49-F238E27FC236}">
                <a16:creationId xmlns:a16="http://schemas.microsoft.com/office/drawing/2014/main" id="{C1BF2961-EF76-64C9-6255-2DEA7984C792}"/>
              </a:ext>
            </a:extLst>
          </p:cNvPr>
          <p:cNvSpPr txBox="1"/>
          <p:nvPr/>
        </p:nvSpPr>
        <p:spPr>
          <a:xfrm>
            <a:off x="8712992" y="3627380"/>
            <a:ext cx="2152651" cy="369332"/>
          </a:xfrm>
          <a:prstGeom prst="rect">
            <a:avLst/>
          </a:prstGeom>
          <a:noFill/>
        </p:spPr>
        <p:txBody>
          <a:bodyPr wrap="square">
            <a:spAutoFit/>
          </a:bodyPr>
          <a:lstStyle/>
          <a:p>
            <a:pPr algn="ctr"/>
            <a:r>
              <a:rPr lang="en-US" b="1" dirty="0" err="1"/>
              <a:t>Tái</a:t>
            </a:r>
            <a:r>
              <a:rPr lang="en-US" b="1" dirty="0"/>
              <a:t> </a:t>
            </a:r>
            <a:r>
              <a:rPr lang="en-US" b="1" dirty="0" err="1"/>
              <a:t>đầu</a:t>
            </a:r>
            <a:r>
              <a:rPr lang="en-US" b="1" dirty="0"/>
              <a:t> </a:t>
            </a:r>
            <a:r>
              <a:rPr lang="en-US" b="1" dirty="0" err="1"/>
              <a:t>tư</a:t>
            </a:r>
            <a:endParaRPr lang="en-US" b="1" dirty="0"/>
          </a:p>
        </p:txBody>
      </p:sp>
      <p:sp>
        <p:nvSpPr>
          <p:cNvPr id="21" name="TextBox 20">
            <a:extLst>
              <a:ext uri="{FF2B5EF4-FFF2-40B4-BE49-F238E27FC236}">
                <a16:creationId xmlns:a16="http://schemas.microsoft.com/office/drawing/2014/main" id="{9C5645D7-7C38-F6A8-BE4D-3AE82537737E}"/>
              </a:ext>
            </a:extLst>
          </p:cNvPr>
          <p:cNvSpPr txBox="1"/>
          <p:nvPr/>
        </p:nvSpPr>
        <p:spPr>
          <a:xfrm>
            <a:off x="9021510" y="2307290"/>
            <a:ext cx="2091783" cy="923330"/>
          </a:xfrm>
          <a:prstGeom prst="rect">
            <a:avLst/>
          </a:prstGeom>
          <a:noFill/>
        </p:spPr>
        <p:txBody>
          <a:bodyPr wrap="square">
            <a:spAutoFit/>
          </a:bodyPr>
          <a:lstStyle/>
          <a:p>
            <a:pPr algn="ctr"/>
            <a:r>
              <a:rPr lang="en-US" b="1" dirty="0" err="1"/>
              <a:t>Đáp</a:t>
            </a:r>
            <a:r>
              <a:rPr lang="en-US" b="1" dirty="0"/>
              <a:t> </a:t>
            </a:r>
            <a:r>
              <a:rPr lang="en-US" b="1" dirty="0" err="1"/>
              <a:t>ứng</a:t>
            </a:r>
            <a:r>
              <a:rPr lang="en-US" b="1" dirty="0"/>
              <a:t> </a:t>
            </a:r>
            <a:r>
              <a:rPr lang="en-US" b="1" dirty="0" err="1"/>
              <a:t>các</a:t>
            </a:r>
            <a:r>
              <a:rPr lang="en-US" b="1" dirty="0"/>
              <a:t> </a:t>
            </a:r>
            <a:r>
              <a:rPr lang="en-US" b="1" dirty="0" err="1"/>
              <a:t>nghĩa</a:t>
            </a:r>
            <a:r>
              <a:rPr lang="en-US" b="1" dirty="0"/>
              <a:t> </a:t>
            </a:r>
            <a:r>
              <a:rPr lang="en-US" b="1" dirty="0" err="1"/>
              <a:t>vụ</a:t>
            </a:r>
            <a:r>
              <a:rPr lang="en-US" b="1" dirty="0"/>
              <a:t> </a:t>
            </a:r>
            <a:r>
              <a:rPr lang="en-US" b="1" dirty="0" err="1"/>
              <a:t>hàng</a:t>
            </a:r>
            <a:r>
              <a:rPr lang="en-US" b="1" dirty="0"/>
              <a:t> </a:t>
            </a:r>
            <a:r>
              <a:rPr lang="en-US" b="1" dirty="0" err="1"/>
              <a:t>ngày</a:t>
            </a:r>
            <a:endParaRPr lang="en-US" b="1" dirty="0"/>
          </a:p>
        </p:txBody>
      </p:sp>
      <p:cxnSp>
        <p:nvCxnSpPr>
          <p:cNvPr id="23" name="Connector: Elbow 22">
            <a:extLst>
              <a:ext uri="{FF2B5EF4-FFF2-40B4-BE49-F238E27FC236}">
                <a16:creationId xmlns:a16="http://schemas.microsoft.com/office/drawing/2014/main" id="{528F91D1-962C-A868-C72A-0A23CE901E44}"/>
              </a:ext>
            </a:extLst>
          </p:cNvPr>
          <p:cNvCxnSpPr>
            <a:stCxn id="6" idx="3"/>
          </p:cNvCxnSpPr>
          <p:nvPr/>
        </p:nvCxnSpPr>
        <p:spPr>
          <a:xfrm>
            <a:off x="8337045" y="3354972"/>
            <a:ext cx="873630" cy="457074"/>
          </a:xfrm>
          <a:prstGeom prst="bent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25" name="Connector: Elbow 24">
            <a:extLst>
              <a:ext uri="{FF2B5EF4-FFF2-40B4-BE49-F238E27FC236}">
                <a16:creationId xmlns:a16="http://schemas.microsoft.com/office/drawing/2014/main" id="{25620AE2-F02A-7F39-706E-36909FEDCCEC}"/>
              </a:ext>
            </a:extLst>
          </p:cNvPr>
          <p:cNvCxnSpPr>
            <a:cxnSpLocks/>
            <a:stCxn id="6" idx="3"/>
          </p:cNvCxnSpPr>
          <p:nvPr/>
        </p:nvCxnSpPr>
        <p:spPr>
          <a:xfrm flipV="1">
            <a:off x="8337045" y="2768955"/>
            <a:ext cx="873630" cy="586017"/>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26" name="Equals 25">
            <a:extLst>
              <a:ext uri="{FF2B5EF4-FFF2-40B4-BE49-F238E27FC236}">
                <a16:creationId xmlns:a16="http://schemas.microsoft.com/office/drawing/2014/main" id="{87079859-6CE1-D562-8373-E07DA766E042}"/>
              </a:ext>
            </a:extLst>
          </p:cNvPr>
          <p:cNvSpPr/>
          <p:nvPr/>
        </p:nvSpPr>
        <p:spPr>
          <a:xfrm>
            <a:off x="2895600" y="3089190"/>
            <a:ext cx="426824" cy="538190"/>
          </a:xfrm>
          <a:prstGeom prst="mathEqual">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solidFill>
                <a:schemeClr val="tx1"/>
              </a:solidFill>
            </a:endParaRPr>
          </a:p>
        </p:txBody>
      </p:sp>
      <p:sp>
        <p:nvSpPr>
          <p:cNvPr id="27" name="Minus Sign 26">
            <a:extLst>
              <a:ext uri="{FF2B5EF4-FFF2-40B4-BE49-F238E27FC236}">
                <a16:creationId xmlns:a16="http://schemas.microsoft.com/office/drawing/2014/main" id="{F25A3DD6-0EE1-F32A-CCEC-70E87A78E73A}"/>
              </a:ext>
            </a:extLst>
          </p:cNvPr>
          <p:cNvSpPr/>
          <p:nvPr/>
        </p:nvSpPr>
        <p:spPr>
          <a:xfrm>
            <a:off x="4457700" y="3146574"/>
            <a:ext cx="704851" cy="408038"/>
          </a:xfrm>
          <a:prstGeom prst="mathMinus">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60920E99-E6F7-29C7-352F-AADCAD91AD76}"/>
              </a:ext>
            </a:extLst>
          </p:cNvPr>
          <p:cNvSpPr txBox="1"/>
          <p:nvPr/>
        </p:nvSpPr>
        <p:spPr>
          <a:xfrm>
            <a:off x="3024188" y="1648099"/>
            <a:ext cx="4276725" cy="523220"/>
          </a:xfrm>
          <a:prstGeom prst="rect">
            <a:avLst/>
          </a:prstGeom>
          <a:noFill/>
        </p:spPr>
        <p:txBody>
          <a:bodyPr wrap="square" rtlCol="0">
            <a:spAutoFit/>
          </a:bodyPr>
          <a:lstStyle/>
          <a:p>
            <a:pPr algn="ctr"/>
            <a:r>
              <a:rPr lang="en-US" sz="1400" b="1" dirty="0"/>
              <a:t>Cash, Inventory, Receivable, Pay in advance, Deposit…. </a:t>
            </a:r>
          </a:p>
        </p:txBody>
      </p:sp>
      <p:sp>
        <p:nvSpPr>
          <p:cNvPr id="7" name="TextBox 6">
            <a:extLst>
              <a:ext uri="{FF2B5EF4-FFF2-40B4-BE49-F238E27FC236}">
                <a16:creationId xmlns:a16="http://schemas.microsoft.com/office/drawing/2014/main" id="{175CA0DE-62E4-082C-1F06-4460F61DD6B6}"/>
              </a:ext>
            </a:extLst>
          </p:cNvPr>
          <p:cNvSpPr txBox="1"/>
          <p:nvPr/>
        </p:nvSpPr>
        <p:spPr>
          <a:xfrm>
            <a:off x="1790700" y="5424127"/>
            <a:ext cx="8610600" cy="923330"/>
          </a:xfrm>
          <a:prstGeom prst="rect">
            <a:avLst/>
          </a:prstGeom>
          <a:noFill/>
        </p:spPr>
        <p:txBody>
          <a:bodyPr wrap="square">
            <a:spAutoFit/>
          </a:bodyPr>
          <a:lstStyle/>
          <a:p>
            <a:r>
              <a:rPr lang="en-US" dirty="0">
                <a:solidFill>
                  <a:srgbClr val="00B0F0"/>
                </a:solidFill>
                <a:latin typeface="Inter"/>
              </a:rPr>
              <a:t>C</a:t>
            </a:r>
            <a:r>
              <a:rPr lang="en-US" b="0" i="0" dirty="0">
                <a:solidFill>
                  <a:srgbClr val="00B0F0"/>
                </a:solidFill>
                <a:effectLst/>
                <a:latin typeface="Inter"/>
              </a:rPr>
              <a:t>ompetitive position </a:t>
            </a:r>
            <a:r>
              <a:rPr lang="en-US" b="0" i="0" dirty="0">
                <a:solidFill>
                  <a:srgbClr val="374151"/>
                </a:solidFill>
                <a:effectLst/>
                <a:latin typeface="Inter"/>
              </a:rPr>
              <a:t>– </a:t>
            </a:r>
            <a:r>
              <a:rPr lang="en-US" b="0" i="0" dirty="0" err="1">
                <a:solidFill>
                  <a:srgbClr val="374151"/>
                </a:solidFill>
                <a:effectLst/>
                <a:latin typeface="Inter"/>
              </a:rPr>
              <a:t>lợi</a:t>
            </a:r>
            <a:r>
              <a:rPr lang="en-US" b="0" i="0" dirty="0">
                <a:solidFill>
                  <a:srgbClr val="374151"/>
                </a:solidFill>
                <a:effectLst/>
                <a:latin typeface="Inter"/>
              </a:rPr>
              <a:t> </a:t>
            </a:r>
            <a:r>
              <a:rPr lang="en-US" b="0" i="0" dirty="0" err="1">
                <a:solidFill>
                  <a:srgbClr val="374151"/>
                </a:solidFill>
                <a:effectLst/>
                <a:latin typeface="Inter"/>
              </a:rPr>
              <a:t>thế</a:t>
            </a:r>
            <a:r>
              <a:rPr lang="en-US" b="0" i="0" dirty="0">
                <a:solidFill>
                  <a:srgbClr val="374151"/>
                </a:solidFill>
                <a:effectLst/>
                <a:latin typeface="Inter"/>
              </a:rPr>
              <a:t> </a:t>
            </a:r>
            <a:r>
              <a:rPr lang="en-US" b="0" i="0" dirty="0" err="1">
                <a:solidFill>
                  <a:srgbClr val="374151"/>
                </a:solidFill>
                <a:effectLst/>
                <a:latin typeface="Inter"/>
              </a:rPr>
              <a:t>cạnh</a:t>
            </a:r>
            <a:r>
              <a:rPr lang="en-US" b="0" i="0" dirty="0">
                <a:solidFill>
                  <a:srgbClr val="374151"/>
                </a:solidFill>
                <a:effectLst/>
                <a:latin typeface="Inter"/>
              </a:rPr>
              <a:t> </a:t>
            </a:r>
            <a:r>
              <a:rPr lang="en-US" b="0" i="0" dirty="0" err="1">
                <a:solidFill>
                  <a:srgbClr val="374151"/>
                </a:solidFill>
                <a:effectLst/>
                <a:latin typeface="Inter"/>
              </a:rPr>
              <a:t>tranh</a:t>
            </a:r>
            <a:endParaRPr lang="en-US" b="0" i="0" dirty="0">
              <a:solidFill>
                <a:srgbClr val="374151"/>
              </a:solidFill>
              <a:effectLst/>
              <a:latin typeface="Inter"/>
            </a:endParaRPr>
          </a:p>
          <a:p>
            <a:r>
              <a:rPr lang="en-US" b="1" dirty="0">
                <a:solidFill>
                  <a:srgbClr val="00B0F0"/>
                </a:solidFill>
                <a:latin typeface="Inter"/>
              </a:rPr>
              <a:t>T</a:t>
            </a:r>
            <a:r>
              <a:rPr lang="en-US" b="1" i="0" dirty="0">
                <a:solidFill>
                  <a:srgbClr val="00B0F0"/>
                </a:solidFill>
                <a:effectLst/>
                <a:latin typeface="Inter"/>
              </a:rPr>
              <a:t>he short-term financial health of a company </a:t>
            </a:r>
            <a:r>
              <a:rPr lang="en-US" b="0" i="0" dirty="0">
                <a:solidFill>
                  <a:srgbClr val="374151"/>
                </a:solidFill>
                <a:effectLst/>
                <a:latin typeface="Inter"/>
              </a:rPr>
              <a:t>– </a:t>
            </a:r>
            <a:r>
              <a:rPr lang="en-US" b="0" i="0" dirty="0" err="1">
                <a:solidFill>
                  <a:srgbClr val="374151"/>
                </a:solidFill>
                <a:effectLst/>
                <a:latin typeface="Inter"/>
              </a:rPr>
              <a:t>sức</a:t>
            </a:r>
            <a:r>
              <a:rPr lang="en-US" b="0" i="0" dirty="0">
                <a:solidFill>
                  <a:srgbClr val="374151"/>
                </a:solidFill>
                <a:effectLst/>
                <a:latin typeface="Inter"/>
              </a:rPr>
              <a:t> </a:t>
            </a:r>
            <a:r>
              <a:rPr lang="en-US" b="0" i="0" dirty="0" err="1">
                <a:solidFill>
                  <a:srgbClr val="374151"/>
                </a:solidFill>
                <a:effectLst/>
                <a:latin typeface="Inter"/>
              </a:rPr>
              <a:t>khỏe</a:t>
            </a:r>
            <a:r>
              <a:rPr lang="en-US" b="0" i="0" dirty="0">
                <a:solidFill>
                  <a:srgbClr val="374151"/>
                </a:solidFill>
                <a:effectLst/>
                <a:latin typeface="Inter"/>
              </a:rPr>
              <a:t> </a:t>
            </a:r>
            <a:r>
              <a:rPr lang="en-US" b="0" i="0" dirty="0" err="1">
                <a:solidFill>
                  <a:srgbClr val="374151"/>
                </a:solidFill>
                <a:effectLst/>
                <a:latin typeface="Inter"/>
              </a:rPr>
              <a:t>tài</a:t>
            </a:r>
            <a:r>
              <a:rPr lang="en-US" b="0" i="0" dirty="0">
                <a:solidFill>
                  <a:srgbClr val="374151"/>
                </a:solidFill>
                <a:effectLst/>
                <a:latin typeface="Inter"/>
              </a:rPr>
              <a:t> </a:t>
            </a:r>
            <a:r>
              <a:rPr lang="en-US" b="0" i="0" dirty="0" err="1">
                <a:solidFill>
                  <a:srgbClr val="374151"/>
                </a:solidFill>
                <a:effectLst/>
                <a:latin typeface="Inter"/>
              </a:rPr>
              <a:t>chính</a:t>
            </a:r>
            <a:r>
              <a:rPr lang="en-US" b="0" i="0" dirty="0">
                <a:solidFill>
                  <a:srgbClr val="374151"/>
                </a:solidFill>
                <a:effectLst/>
                <a:latin typeface="Inter"/>
              </a:rPr>
              <a:t> </a:t>
            </a:r>
            <a:r>
              <a:rPr lang="en-US" b="0" i="0" dirty="0" err="1">
                <a:solidFill>
                  <a:srgbClr val="374151"/>
                </a:solidFill>
                <a:effectLst/>
                <a:latin typeface="Inter"/>
              </a:rPr>
              <a:t>ngắn</a:t>
            </a:r>
            <a:r>
              <a:rPr lang="en-US" b="0" i="0" dirty="0">
                <a:solidFill>
                  <a:srgbClr val="374151"/>
                </a:solidFill>
                <a:effectLst/>
                <a:latin typeface="Inter"/>
              </a:rPr>
              <a:t> </a:t>
            </a:r>
            <a:r>
              <a:rPr lang="en-US" b="0" i="0" dirty="0" err="1">
                <a:solidFill>
                  <a:srgbClr val="374151"/>
                </a:solidFill>
                <a:effectLst/>
                <a:latin typeface="Inter"/>
              </a:rPr>
              <a:t>hạn</a:t>
            </a:r>
            <a:r>
              <a:rPr lang="en-US" b="0" i="0" dirty="0">
                <a:solidFill>
                  <a:srgbClr val="374151"/>
                </a:solidFill>
                <a:effectLst/>
                <a:latin typeface="Inter"/>
              </a:rPr>
              <a:t> </a:t>
            </a:r>
            <a:r>
              <a:rPr lang="en-US" b="0" i="0" dirty="0" err="1">
                <a:solidFill>
                  <a:srgbClr val="374151"/>
                </a:solidFill>
                <a:effectLst/>
                <a:latin typeface="Inter"/>
              </a:rPr>
              <a:t>của</a:t>
            </a:r>
            <a:r>
              <a:rPr lang="en-US" b="0" i="0" dirty="0">
                <a:solidFill>
                  <a:srgbClr val="374151"/>
                </a:solidFill>
                <a:effectLst/>
                <a:latin typeface="Inter"/>
              </a:rPr>
              <a:t> DN</a:t>
            </a:r>
            <a:endParaRPr lang="en-US" dirty="0">
              <a:solidFill>
                <a:srgbClr val="374151"/>
              </a:solidFill>
              <a:latin typeface="Inter"/>
            </a:endParaRPr>
          </a:p>
          <a:p>
            <a:r>
              <a:rPr lang="en-US" b="1" i="0" dirty="0">
                <a:solidFill>
                  <a:srgbClr val="00B0F0"/>
                </a:solidFill>
                <a:effectLst/>
                <a:latin typeface="Inter"/>
              </a:rPr>
              <a:t>To internally finance the growth of its business </a:t>
            </a:r>
            <a:r>
              <a:rPr lang="en-US" b="0" i="0" dirty="0">
                <a:solidFill>
                  <a:srgbClr val="374151"/>
                </a:solidFill>
                <a:effectLst/>
                <a:latin typeface="Inter"/>
              </a:rPr>
              <a:t>– </a:t>
            </a:r>
            <a:r>
              <a:rPr lang="en-US" b="0" i="0" dirty="0" err="1">
                <a:solidFill>
                  <a:srgbClr val="374151"/>
                </a:solidFill>
                <a:effectLst/>
                <a:latin typeface="Inter"/>
              </a:rPr>
              <a:t>Tài</a:t>
            </a:r>
            <a:r>
              <a:rPr lang="en-US" b="0" i="0" dirty="0">
                <a:solidFill>
                  <a:srgbClr val="374151"/>
                </a:solidFill>
                <a:effectLst/>
                <a:latin typeface="Inter"/>
              </a:rPr>
              <a:t> </a:t>
            </a:r>
            <a:r>
              <a:rPr lang="en-US" b="0" i="0" dirty="0" err="1">
                <a:solidFill>
                  <a:srgbClr val="374151"/>
                </a:solidFill>
                <a:effectLst/>
                <a:latin typeface="Inter"/>
              </a:rPr>
              <a:t>trợ</a:t>
            </a:r>
            <a:r>
              <a:rPr lang="en-US" b="0" i="0" dirty="0">
                <a:solidFill>
                  <a:srgbClr val="374151"/>
                </a:solidFill>
                <a:effectLst/>
                <a:latin typeface="Inter"/>
              </a:rPr>
              <a:t> </a:t>
            </a:r>
            <a:r>
              <a:rPr lang="en-US" b="0" i="0" dirty="0" err="1">
                <a:solidFill>
                  <a:srgbClr val="374151"/>
                </a:solidFill>
                <a:effectLst/>
                <a:latin typeface="Inter"/>
              </a:rPr>
              <a:t>cho</a:t>
            </a:r>
            <a:r>
              <a:rPr lang="en-US" b="0" i="0" dirty="0">
                <a:solidFill>
                  <a:srgbClr val="374151"/>
                </a:solidFill>
                <a:effectLst/>
                <a:latin typeface="Inter"/>
              </a:rPr>
              <a:t> </a:t>
            </a:r>
            <a:r>
              <a:rPr lang="en-US" b="0" i="0" dirty="0" err="1">
                <a:solidFill>
                  <a:srgbClr val="374151"/>
                </a:solidFill>
                <a:effectLst/>
                <a:latin typeface="Inter"/>
              </a:rPr>
              <a:t>sự</a:t>
            </a:r>
            <a:r>
              <a:rPr lang="en-US" b="0" i="0" dirty="0">
                <a:solidFill>
                  <a:srgbClr val="374151"/>
                </a:solidFill>
                <a:effectLst/>
                <a:latin typeface="Inter"/>
              </a:rPr>
              <a:t> </a:t>
            </a:r>
            <a:r>
              <a:rPr lang="en-US" b="0" i="0" dirty="0" err="1">
                <a:solidFill>
                  <a:srgbClr val="374151"/>
                </a:solidFill>
                <a:effectLst/>
                <a:latin typeface="Inter"/>
              </a:rPr>
              <a:t>tăng</a:t>
            </a:r>
            <a:r>
              <a:rPr lang="en-US" b="0" i="0" dirty="0">
                <a:solidFill>
                  <a:srgbClr val="374151"/>
                </a:solidFill>
                <a:effectLst/>
                <a:latin typeface="Inter"/>
              </a:rPr>
              <a:t> </a:t>
            </a:r>
            <a:r>
              <a:rPr lang="en-US" b="0" i="0" dirty="0" err="1">
                <a:solidFill>
                  <a:srgbClr val="374151"/>
                </a:solidFill>
                <a:effectLst/>
                <a:latin typeface="Inter"/>
              </a:rPr>
              <a:t>trưởng</a:t>
            </a:r>
            <a:endParaRPr lang="en-US" dirty="0"/>
          </a:p>
        </p:txBody>
      </p:sp>
    </p:spTree>
    <p:extLst>
      <p:ext uri="{BB962C8B-B14F-4D97-AF65-F5344CB8AC3E}">
        <p14:creationId xmlns:p14="http://schemas.microsoft.com/office/powerpoint/2010/main" val="4278663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38180-C2A3-07DE-5108-7FA712897265}"/>
              </a:ext>
            </a:extLst>
          </p:cNvPr>
          <p:cNvSpPr>
            <a:spLocks noGrp="1"/>
          </p:cNvSpPr>
          <p:nvPr>
            <p:ph type="title"/>
          </p:nvPr>
        </p:nvSpPr>
        <p:spPr>
          <a:xfrm>
            <a:off x="521207" y="448056"/>
            <a:ext cx="11518393" cy="640080"/>
          </a:xfrm>
        </p:spPr>
        <p:txBody>
          <a:bodyPr>
            <a:normAutofit fontScale="90000"/>
          </a:bodyPr>
          <a:lstStyle/>
          <a:p>
            <a:r>
              <a:rPr lang="en-US" b="1" dirty="0"/>
              <a:t>CÁC PHƯƠNG PHÁP THƯỜNG DÙNG ĐỂ KHẮC PHỤC TÌNH TRẠNG MẤT CÂN ĐỐI </a:t>
            </a:r>
          </a:p>
        </p:txBody>
      </p:sp>
      <p:sp>
        <p:nvSpPr>
          <p:cNvPr id="7" name="Rectangle 6">
            <a:extLst>
              <a:ext uri="{FF2B5EF4-FFF2-40B4-BE49-F238E27FC236}">
                <a16:creationId xmlns:a16="http://schemas.microsoft.com/office/drawing/2014/main" id="{DF5BF91A-1338-16B6-142D-391B922ECE37}"/>
              </a:ext>
            </a:extLst>
          </p:cNvPr>
          <p:cNvSpPr/>
          <p:nvPr/>
        </p:nvSpPr>
        <p:spPr>
          <a:xfrm>
            <a:off x="3857624" y="1785390"/>
            <a:ext cx="5895974" cy="476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BÁN TÀI SẢN DÀI HẠN</a:t>
            </a:r>
          </a:p>
        </p:txBody>
      </p:sp>
      <p:sp>
        <p:nvSpPr>
          <p:cNvPr id="8" name="Rectangle 7">
            <a:extLst>
              <a:ext uri="{FF2B5EF4-FFF2-40B4-BE49-F238E27FC236}">
                <a16:creationId xmlns:a16="http://schemas.microsoft.com/office/drawing/2014/main" id="{5C3DB8C4-29C2-208B-5D26-6553F744FA56}"/>
              </a:ext>
            </a:extLst>
          </p:cNvPr>
          <p:cNvSpPr/>
          <p:nvPr/>
        </p:nvSpPr>
        <p:spPr>
          <a:xfrm>
            <a:off x="3857624" y="2482644"/>
            <a:ext cx="5895974" cy="476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TĂNG VỐN</a:t>
            </a:r>
          </a:p>
        </p:txBody>
      </p:sp>
      <p:sp>
        <p:nvSpPr>
          <p:cNvPr id="9" name="Rectangle 8">
            <a:extLst>
              <a:ext uri="{FF2B5EF4-FFF2-40B4-BE49-F238E27FC236}">
                <a16:creationId xmlns:a16="http://schemas.microsoft.com/office/drawing/2014/main" id="{1ACC9E3D-026B-62C8-5BC2-74F063534AB1}"/>
              </a:ext>
            </a:extLst>
          </p:cNvPr>
          <p:cNvSpPr/>
          <p:nvPr/>
        </p:nvSpPr>
        <p:spPr>
          <a:xfrm>
            <a:off x="3857624" y="3159380"/>
            <a:ext cx="5895975" cy="476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DỊCH CHUYỂN NỢ NGẮN HẠN THÀNH DÀI HẠN</a:t>
            </a:r>
          </a:p>
        </p:txBody>
      </p:sp>
      <p:sp>
        <p:nvSpPr>
          <p:cNvPr id="10" name="Rectangle 9">
            <a:extLst>
              <a:ext uri="{FF2B5EF4-FFF2-40B4-BE49-F238E27FC236}">
                <a16:creationId xmlns:a16="http://schemas.microsoft.com/office/drawing/2014/main" id="{CD65F985-9D24-9E33-797D-3F09A85C82BA}"/>
              </a:ext>
            </a:extLst>
          </p:cNvPr>
          <p:cNvSpPr/>
          <p:nvPr/>
        </p:nvSpPr>
        <p:spPr>
          <a:xfrm>
            <a:off x="3857624" y="3940029"/>
            <a:ext cx="5895975" cy="476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GIẢM ĐẦU TƯ MỚI</a:t>
            </a:r>
          </a:p>
        </p:txBody>
      </p:sp>
      <p:sp>
        <p:nvSpPr>
          <p:cNvPr id="11" name="Rectangle 10">
            <a:extLst>
              <a:ext uri="{FF2B5EF4-FFF2-40B4-BE49-F238E27FC236}">
                <a16:creationId xmlns:a16="http://schemas.microsoft.com/office/drawing/2014/main" id="{222DC490-5C6B-1222-C12D-CAFA5B982926}"/>
              </a:ext>
            </a:extLst>
          </p:cNvPr>
          <p:cNvSpPr/>
          <p:nvPr/>
        </p:nvSpPr>
        <p:spPr>
          <a:xfrm>
            <a:off x="3857624" y="4709179"/>
            <a:ext cx="5895975" cy="476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TÁI CẤU TRÚC HOẠT ĐỘNG , CẢI THIỆN HIỆU QUẢ</a:t>
            </a:r>
          </a:p>
        </p:txBody>
      </p:sp>
      <p:sp>
        <p:nvSpPr>
          <p:cNvPr id="12" name="Rectangle 11">
            <a:extLst>
              <a:ext uri="{FF2B5EF4-FFF2-40B4-BE49-F238E27FC236}">
                <a16:creationId xmlns:a16="http://schemas.microsoft.com/office/drawing/2014/main" id="{AB415C88-4E5B-4509-F7A8-FA6295A10586}"/>
              </a:ext>
            </a:extLst>
          </p:cNvPr>
          <p:cNvSpPr/>
          <p:nvPr/>
        </p:nvSpPr>
        <p:spPr>
          <a:xfrm>
            <a:off x="3857624" y="5499569"/>
            <a:ext cx="5895975" cy="476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THƯƠNG LƯỢNG VỚI NHÀ CUNG CẤP</a:t>
            </a:r>
          </a:p>
        </p:txBody>
      </p:sp>
      <p:sp>
        <p:nvSpPr>
          <p:cNvPr id="13" name="Oval 12">
            <a:extLst>
              <a:ext uri="{FF2B5EF4-FFF2-40B4-BE49-F238E27FC236}">
                <a16:creationId xmlns:a16="http://schemas.microsoft.com/office/drawing/2014/main" id="{A4370276-F875-B9EA-3884-BE98F8F35A96}"/>
              </a:ext>
            </a:extLst>
          </p:cNvPr>
          <p:cNvSpPr/>
          <p:nvPr/>
        </p:nvSpPr>
        <p:spPr>
          <a:xfrm>
            <a:off x="2809875" y="1754437"/>
            <a:ext cx="1019175" cy="47625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01</a:t>
            </a:r>
          </a:p>
        </p:txBody>
      </p:sp>
      <p:sp>
        <p:nvSpPr>
          <p:cNvPr id="16" name="Oval 15">
            <a:extLst>
              <a:ext uri="{FF2B5EF4-FFF2-40B4-BE49-F238E27FC236}">
                <a16:creationId xmlns:a16="http://schemas.microsoft.com/office/drawing/2014/main" id="{2A690E00-521C-FC2C-963C-F9E8DF7F0A81}"/>
              </a:ext>
            </a:extLst>
          </p:cNvPr>
          <p:cNvSpPr/>
          <p:nvPr/>
        </p:nvSpPr>
        <p:spPr>
          <a:xfrm>
            <a:off x="2809875" y="2496580"/>
            <a:ext cx="1019175" cy="47625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02</a:t>
            </a:r>
          </a:p>
        </p:txBody>
      </p:sp>
      <p:sp>
        <p:nvSpPr>
          <p:cNvPr id="17" name="Oval 16">
            <a:extLst>
              <a:ext uri="{FF2B5EF4-FFF2-40B4-BE49-F238E27FC236}">
                <a16:creationId xmlns:a16="http://schemas.microsoft.com/office/drawing/2014/main" id="{3158C2D1-D088-0F60-5E5C-7771A7AC0C8A}"/>
              </a:ext>
            </a:extLst>
          </p:cNvPr>
          <p:cNvSpPr/>
          <p:nvPr/>
        </p:nvSpPr>
        <p:spPr>
          <a:xfrm>
            <a:off x="2809875" y="3221015"/>
            <a:ext cx="1019175" cy="47625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03</a:t>
            </a:r>
          </a:p>
        </p:txBody>
      </p:sp>
      <p:sp>
        <p:nvSpPr>
          <p:cNvPr id="18" name="Oval 17">
            <a:extLst>
              <a:ext uri="{FF2B5EF4-FFF2-40B4-BE49-F238E27FC236}">
                <a16:creationId xmlns:a16="http://schemas.microsoft.com/office/drawing/2014/main" id="{89AC8CA8-51E9-18C0-B30F-1FAE2E4B2664}"/>
              </a:ext>
            </a:extLst>
          </p:cNvPr>
          <p:cNvSpPr/>
          <p:nvPr/>
        </p:nvSpPr>
        <p:spPr>
          <a:xfrm>
            <a:off x="2809874" y="3953815"/>
            <a:ext cx="1019175" cy="47625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04</a:t>
            </a:r>
          </a:p>
        </p:txBody>
      </p:sp>
      <p:sp>
        <p:nvSpPr>
          <p:cNvPr id="19" name="Oval 18">
            <a:extLst>
              <a:ext uri="{FF2B5EF4-FFF2-40B4-BE49-F238E27FC236}">
                <a16:creationId xmlns:a16="http://schemas.microsoft.com/office/drawing/2014/main" id="{B9722EEB-6594-FDFC-9EB4-A80A12E6B179}"/>
              </a:ext>
            </a:extLst>
          </p:cNvPr>
          <p:cNvSpPr/>
          <p:nvPr/>
        </p:nvSpPr>
        <p:spPr>
          <a:xfrm>
            <a:off x="2809873" y="4678250"/>
            <a:ext cx="1019175" cy="47625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05</a:t>
            </a:r>
          </a:p>
        </p:txBody>
      </p:sp>
      <p:sp>
        <p:nvSpPr>
          <p:cNvPr id="20" name="Oval 19">
            <a:extLst>
              <a:ext uri="{FF2B5EF4-FFF2-40B4-BE49-F238E27FC236}">
                <a16:creationId xmlns:a16="http://schemas.microsoft.com/office/drawing/2014/main" id="{C28ECF3A-2F18-C04D-36C5-9F86ABAAF600}"/>
              </a:ext>
            </a:extLst>
          </p:cNvPr>
          <p:cNvSpPr/>
          <p:nvPr/>
        </p:nvSpPr>
        <p:spPr>
          <a:xfrm>
            <a:off x="2809872" y="5493688"/>
            <a:ext cx="1019175" cy="47625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dirty="0"/>
              <a:t>06</a:t>
            </a:r>
          </a:p>
        </p:txBody>
      </p:sp>
    </p:spTree>
    <p:extLst>
      <p:ext uri="{BB962C8B-B14F-4D97-AF65-F5344CB8AC3E}">
        <p14:creationId xmlns:p14="http://schemas.microsoft.com/office/powerpoint/2010/main" val="3562343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2972722" y="2395835"/>
            <a:ext cx="5933153" cy="1446550"/>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pPr marL="0" indent="0" algn="ctr">
              <a:buNone/>
            </a:pPr>
            <a:r>
              <a:rPr lang="en-US" sz="4400" dirty="0"/>
              <a:t>4. How to </a:t>
            </a:r>
            <a:r>
              <a:rPr lang="en-US" sz="4400" dirty="0" err="1"/>
              <a:t>caculate</a:t>
            </a:r>
            <a:r>
              <a:rPr lang="en-US" sz="4400" dirty="0"/>
              <a:t> working capital ?</a:t>
            </a:r>
          </a:p>
        </p:txBody>
      </p:sp>
    </p:spTree>
    <p:extLst>
      <p:ext uri="{BB962C8B-B14F-4D97-AF65-F5344CB8AC3E}">
        <p14:creationId xmlns:p14="http://schemas.microsoft.com/office/powerpoint/2010/main" val="3589286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E1A04-E506-BAB4-31AE-DC1AEB8A6ABC}"/>
              </a:ext>
            </a:extLst>
          </p:cNvPr>
          <p:cNvSpPr>
            <a:spLocks noGrp="1"/>
          </p:cNvSpPr>
          <p:nvPr>
            <p:ph type="title"/>
          </p:nvPr>
        </p:nvSpPr>
        <p:spPr/>
        <p:txBody>
          <a:bodyPr>
            <a:normAutofit/>
          </a:bodyPr>
          <a:lstStyle/>
          <a:p>
            <a:r>
              <a:rPr lang="en-US" b="1" i="0" dirty="0">
                <a:solidFill>
                  <a:srgbClr val="303030"/>
                </a:solidFill>
                <a:effectLst/>
                <a:latin typeface="-apple-system"/>
              </a:rPr>
              <a:t>How to Calculate Working Capital</a:t>
            </a:r>
            <a:endParaRPr lang="en-US" dirty="0"/>
          </a:p>
        </p:txBody>
      </p:sp>
      <p:pic>
        <p:nvPicPr>
          <p:cNvPr id="5" name="Picture 4">
            <a:extLst>
              <a:ext uri="{FF2B5EF4-FFF2-40B4-BE49-F238E27FC236}">
                <a16:creationId xmlns:a16="http://schemas.microsoft.com/office/drawing/2014/main" id="{C446C50B-4732-D9F1-66DE-127807F534F5}"/>
              </a:ext>
            </a:extLst>
          </p:cNvPr>
          <p:cNvPicPr>
            <a:picLocks noChangeAspect="1"/>
          </p:cNvPicPr>
          <p:nvPr/>
        </p:nvPicPr>
        <p:blipFill>
          <a:blip r:embed="rId2"/>
          <a:stretch>
            <a:fillRect/>
          </a:stretch>
        </p:blipFill>
        <p:spPr>
          <a:xfrm>
            <a:off x="608938" y="1323561"/>
            <a:ext cx="11030612" cy="5154064"/>
          </a:xfrm>
          <a:prstGeom prst="rect">
            <a:avLst/>
          </a:prstGeom>
        </p:spPr>
      </p:pic>
    </p:spTree>
    <p:extLst>
      <p:ext uri="{BB962C8B-B14F-4D97-AF65-F5344CB8AC3E}">
        <p14:creationId xmlns:p14="http://schemas.microsoft.com/office/powerpoint/2010/main" val="49102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9EBE2A-5D18-1B8A-BE11-B2B6017FD4C4}"/>
              </a:ext>
            </a:extLst>
          </p:cNvPr>
          <p:cNvSpPr/>
          <p:nvPr/>
        </p:nvSpPr>
        <p:spPr>
          <a:xfrm>
            <a:off x="1519238" y="1416777"/>
            <a:ext cx="2362200" cy="124191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Average Age of Inventory (AAI)</a:t>
            </a:r>
          </a:p>
          <a:p>
            <a:pPr algn="ctr"/>
            <a:r>
              <a:rPr lang="en-US" sz="1400" b="1" dirty="0" err="1"/>
              <a:t>Số</a:t>
            </a:r>
            <a:r>
              <a:rPr lang="en-US" sz="1400" b="1" dirty="0"/>
              <a:t> </a:t>
            </a:r>
            <a:r>
              <a:rPr lang="en-US" sz="1400" b="1" dirty="0" err="1"/>
              <a:t>ngày</a:t>
            </a:r>
            <a:r>
              <a:rPr lang="en-US" sz="1400" b="1" dirty="0"/>
              <a:t> </a:t>
            </a:r>
            <a:r>
              <a:rPr lang="en-US" sz="1400" b="1" dirty="0" err="1"/>
              <a:t>tồn</a:t>
            </a:r>
            <a:r>
              <a:rPr lang="en-US" sz="1400" b="1" dirty="0"/>
              <a:t> </a:t>
            </a:r>
            <a:r>
              <a:rPr lang="en-US" sz="1400" b="1" dirty="0" err="1"/>
              <a:t>kho</a:t>
            </a:r>
            <a:r>
              <a:rPr lang="en-US" sz="1400" b="1" dirty="0"/>
              <a:t> </a:t>
            </a:r>
            <a:r>
              <a:rPr lang="en-US" sz="1400" b="1" dirty="0" err="1"/>
              <a:t>bình</a:t>
            </a:r>
            <a:r>
              <a:rPr lang="en-US" sz="1400" b="1" dirty="0"/>
              <a:t> </a:t>
            </a:r>
            <a:r>
              <a:rPr lang="en-US" sz="1400" b="1" dirty="0" err="1"/>
              <a:t>quân</a:t>
            </a:r>
            <a:endParaRPr lang="en-US" sz="1400" b="1" dirty="0"/>
          </a:p>
        </p:txBody>
      </p:sp>
      <p:sp>
        <p:nvSpPr>
          <p:cNvPr id="5" name="Rectangle 4">
            <a:extLst>
              <a:ext uri="{FF2B5EF4-FFF2-40B4-BE49-F238E27FC236}">
                <a16:creationId xmlns:a16="http://schemas.microsoft.com/office/drawing/2014/main" id="{BC14D4D6-86F1-04DC-11D1-06A7ACB264A4}"/>
              </a:ext>
            </a:extLst>
          </p:cNvPr>
          <p:cNvSpPr/>
          <p:nvPr/>
        </p:nvSpPr>
        <p:spPr>
          <a:xfrm>
            <a:off x="5134512" y="1416776"/>
            <a:ext cx="2962275" cy="52322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i="0" dirty="0">
                <a:solidFill>
                  <a:srgbClr val="040C28"/>
                </a:solidFill>
                <a:effectLst/>
                <a:latin typeface="Segoe UI (Body)"/>
              </a:rPr>
              <a:t> Average inventory balance</a:t>
            </a:r>
            <a:endParaRPr lang="en-US" sz="1200" b="1" i="0" dirty="0">
              <a:solidFill>
                <a:schemeClr val="bg1"/>
              </a:solidFill>
              <a:effectLst/>
              <a:latin typeface="Segoe UI (Body)"/>
            </a:endParaRPr>
          </a:p>
          <a:p>
            <a:pPr algn="ctr"/>
            <a:r>
              <a:rPr lang="en-US" sz="1200" b="1" dirty="0" err="1">
                <a:solidFill>
                  <a:schemeClr val="bg1"/>
                </a:solidFill>
                <a:latin typeface="Segoe UI (Body)"/>
              </a:rPr>
              <a:t>Giá</a:t>
            </a:r>
            <a:r>
              <a:rPr lang="en-US" sz="1200" b="1" dirty="0">
                <a:solidFill>
                  <a:schemeClr val="bg1"/>
                </a:solidFill>
                <a:latin typeface="Segoe UI (Body)"/>
              </a:rPr>
              <a:t> </a:t>
            </a:r>
            <a:r>
              <a:rPr lang="en-US" sz="1200" b="1" dirty="0" err="1">
                <a:solidFill>
                  <a:schemeClr val="bg1"/>
                </a:solidFill>
                <a:latin typeface="Segoe UI (Body)"/>
              </a:rPr>
              <a:t>trị</a:t>
            </a:r>
            <a:r>
              <a:rPr lang="en-US" sz="1200" b="1" dirty="0">
                <a:solidFill>
                  <a:schemeClr val="bg1"/>
                </a:solidFill>
                <a:latin typeface="Segoe UI (Body)"/>
              </a:rPr>
              <a:t> </a:t>
            </a:r>
            <a:r>
              <a:rPr lang="en-US" sz="1200" b="1" dirty="0" err="1">
                <a:solidFill>
                  <a:schemeClr val="bg1"/>
                </a:solidFill>
                <a:latin typeface="Segoe UI (Body)"/>
              </a:rPr>
              <a:t>tồn</a:t>
            </a:r>
            <a:r>
              <a:rPr lang="en-US" sz="1200" b="1" dirty="0">
                <a:solidFill>
                  <a:schemeClr val="bg1"/>
                </a:solidFill>
                <a:latin typeface="Segoe UI (Body)"/>
              </a:rPr>
              <a:t> </a:t>
            </a:r>
            <a:r>
              <a:rPr lang="en-US" sz="1200" b="1" dirty="0" err="1">
                <a:solidFill>
                  <a:schemeClr val="bg1"/>
                </a:solidFill>
                <a:latin typeface="Segoe UI (Body)"/>
              </a:rPr>
              <a:t>kho</a:t>
            </a:r>
            <a:r>
              <a:rPr lang="en-US" sz="1200" b="1" dirty="0">
                <a:solidFill>
                  <a:schemeClr val="bg1"/>
                </a:solidFill>
                <a:latin typeface="Segoe UI (Body)"/>
              </a:rPr>
              <a:t> </a:t>
            </a:r>
            <a:r>
              <a:rPr lang="en-US" sz="1200" b="1" dirty="0" err="1">
                <a:solidFill>
                  <a:schemeClr val="bg1"/>
                </a:solidFill>
                <a:latin typeface="Segoe UI (Body)"/>
              </a:rPr>
              <a:t>bình</a:t>
            </a:r>
            <a:r>
              <a:rPr lang="en-US" sz="1200" b="1" dirty="0">
                <a:solidFill>
                  <a:schemeClr val="bg1"/>
                </a:solidFill>
                <a:latin typeface="Segoe UI (Body)"/>
              </a:rPr>
              <a:t> </a:t>
            </a:r>
            <a:r>
              <a:rPr lang="en-US" sz="1200" b="1" dirty="0" err="1">
                <a:solidFill>
                  <a:schemeClr val="bg1"/>
                </a:solidFill>
                <a:latin typeface="Segoe UI (Body)"/>
              </a:rPr>
              <a:t>quân</a:t>
            </a:r>
            <a:endParaRPr lang="en-US" sz="1200" b="1" dirty="0">
              <a:solidFill>
                <a:schemeClr val="bg1"/>
              </a:solidFill>
              <a:latin typeface="Segoe UI (Body)"/>
            </a:endParaRPr>
          </a:p>
        </p:txBody>
      </p:sp>
      <p:sp>
        <p:nvSpPr>
          <p:cNvPr id="6" name="Rectangle 5">
            <a:extLst>
              <a:ext uri="{FF2B5EF4-FFF2-40B4-BE49-F238E27FC236}">
                <a16:creationId xmlns:a16="http://schemas.microsoft.com/office/drawing/2014/main" id="{6472B5CC-5ACF-5431-A098-471CA5050223}"/>
              </a:ext>
            </a:extLst>
          </p:cNvPr>
          <p:cNvSpPr/>
          <p:nvPr/>
        </p:nvSpPr>
        <p:spPr>
          <a:xfrm>
            <a:off x="5141119" y="2181791"/>
            <a:ext cx="2955668" cy="47690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040C28"/>
                </a:solidFill>
                <a:latin typeface="Segoe UI (Body)"/>
              </a:rPr>
              <a:t>C</a:t>
            </a:r>
            <a:r>
              <a:rPr lang="en-US" sz="1200" b="1" i="0" dirty="0">
                <a:solidFill>
                  <a:srgbClr val="040C28"/>
                </a:solidFill>
                <a:effectLst/>
                <a:latin typeface="Segoe UI (Body)"/>
              </a:rPr>
              <a:t>ost of goods sold</a:t>
            </a:r>
          </a:p>
          <a:p>
            <a:pPr algn="ctr"/>
            <a:r>
              <a:rPr lang="en-US" sz="1200" b="1" dirty="0" err="1">
                <a:solidFill>
                  <a:schemeClr val="bg1"/>
                </a:solidFill>
                <a:latin typeface="Segoe UI (Body)"/>
              </a:rPr>
              <a:t>Giá</a:t>
            </a:r>
            <a:r>
              <a:rPr lang="en-US" sz="1200" b="1" dirty="0">
                <a:solidFill>
                  <a:schemeClr val="bg1"/>
                </a:solidFill>
                <a:latin typeface="Segoe UI (Body)"/>
              </a:rPr>
              <a:t> </a:t>
            </a:r>
            <a:r>
              <a:rPr lang="en-US" sz="1200" b="1" dirty="0" err="1">
                <a:solidFill>
                  <a:schemeClr val="bg1"/>
                </a:solidFill>
                <a:latin typeface="Segoe UI (Body)"/>
              </a:rPr>
              <a:t>vốn</a:t>
            </a:r>
            <a:r>
              <a:rPr lang="en-US" sz="1200" b="1" dirty="0">
                <a:solidFill>
                  <a:schemeClr val="bg1"/>
                </a:solidFill>
                <a:latin typeface="Segoe UI (Body)"/>
              </a:rPr>
              <a:t> </a:t>
            </a:r>
            <a:r>
              <a:rPr lang="en-US" sz="1200" b="1" dirty="0" err="1">
                <a:solidFill>
                  <a:schemeClr val="bg1"/>
                </a:solidFill>
                <a:latin typeface="Segoe UI (Body)"/>
              </a:rPr>
              <a:t>hàng</a:t>
            </a:r>
            <a:r>
              <a:rPr lang="en-US" sz="1200" b="1" dirty="0">
                <a:solidFill>
                  <a:schemeClr val="bg1"/>
                </a:solidFill>
                <a:latin typeface="Segoe UI (Body)"/>
              </a:rPr>
              <a:t> </a:t>
            </a:r>
            <a:r>
              <a:rPr lang="en-US" sz="1200" b="1" dirty="0" err="1">
                <a:solidFill>
                  <a:schemeClr val="bg1"/>
                </a:solidFill>
                <a:latin typeface="Segoe UI (Body)"/>
              </a:rPr>
              <a:t>bán</a:t>
            </a:r>
            <a:endParaRPr lang="en-US" sz="1200" b="1" dirty="0">
              <a:solidFill>
                <a:schemeClr val="bg1"/>
              </a:solidFill>
              <a:latin typeface="Segoe UI (Body)"/>
            </a:endParaRPr>
          </a:p>
        </p:txBody>
      </p:sp>
      <p:sp>
        <p:nvSpPr>
          <p:cNvPr id="7" name="Multiplication Sign 6">
            <a:extLst>
              <a:ext uri="{FF2B5EF4-FFF2-40B4-BE49-F238E27FC236}">
                <a16:creationId xmlns:a16="http://schemas.microsoft.com/office/drawing/2014/main" id="{666CAC34-B2E6-C676-BB4D-4554A344BD33}"/>
              </a:ext>
            </a:extLst>
          </p:cNvPr>
          <p:cNvSpPr/>
          <p:nvPr/>
        </p:nvSpPr>
        <p:spPr>
          <a:xfrm>
            <a:off x="8654114" y="1764030"/>
            <a:ext cx="504825" cy="521970"/>
          </a:xfrm>
          <a:prstGeom prst="mathMultiply">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242F077-1EAD-AE98-94FB-1528DBB17443}"/>
              </a:ext>
            </a:extLst>
          </p:cNvPr>
          <p:cNvSpPr txBox="1"/>
          <p:nvPr/>
        </p:nvSpPr>
        <p:spPr>
          <a:xfrm>
            <a:off x="9349861" y="1822350"/>
            <a:ext cx="1333500" cy="369332"/>
          </a:xfrm>
          <a:prstGeom prst="rect">
            <a:avLst/>
          </a:prstGeom>
          <a:noFill/>
        </p:spPr>
        <p:txBody>
          <a:bodyPr wrap="square" rtlCol="0">
            <a:spAutoFit/>
          </a:bodyPr>
          <a:lstStyle/>
          <a:p>
            <a:r>
              <a:rPr lang="en-US" dirty="0"/>
              <a:t>365 </a:t>
            </a:r>
            <a:r>
              <a:rPr lang="en-US" dirty="0" err="1"/>
              <a:t>ngày</a:t>
            </a:r>
            <a:r>
              <a:rPr lang="en-US" dirty="0"/>
              <a:t> </a:t>
            </a:r>
          </a:p>
        </p:txBody>
      </p:sp>
      <p:cxnSp>
        <p:nvCxnSpPr>
          <p:cNvPr id="10" name="Straight Connector 9">
            <a:extLst>
              <a:ext uri="{FF2B5EF4-FFF2-40B4-BE49-F238E27FC236}">
                <a16:creationId xmlns:a16="http://schemas.microsoft.com/office/drawing/2014/main" id="{B91B14E5-6BAF-591E-FBEC-084EEFC27C92}"/>
              </a:ext>
            </a:extLst>
          </p:cNvPr>
          <p:cNvCxnSpPr/>
          <p:nvPr/>
        </p:nvCxnSpPr>
        <p:spPr>
          <a:xfrm>
            <a:off x="5053933" y="2064836"/>
            <a:ext cx="3419475"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Equals 10">
            <a:extLst>
              <a:ext uri="{FF2B5EF4-FFF2-40B4-BE49-F238E27FC236}">
                <a16:creationId xmlns:a16="http://schemas.microsoft.com/office/drawing/2014/main" id="{E690677D-F394-656A-B570-23904CD94F28}"/>
              </a:ext>
            </a:extLst>
          </p:cNvPr>
          <p:cNvSpPr/>
          <p:nvPr/>
        </p:nvSpPr>
        <p:spPr>
          <a:xfrm>
            <a:off x="4314825" y="1800840"/>
            <a:ext cx="695324" cy="521970"/>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623FE300-353D-2E3D-2223-4D36D819E0DD}"/>
              </a:ext>
            </a:extLst>
          </p:cNvPr>
          <p:cNvSpPr/>
          <p:nvPr/>
        </p:nvSpPr>
        <p:spPr>
          <a:xfrm>
            <a:off x="1531142" y="2965164"/>
            <a:ext cx="2362200" cy="101495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latin typeface="Segoe UI" panose="020B0502040204020203" pitchFamily="34" charset="0"/>
                <a:cs typeface="Segoe UI" panose="020B0502040204020203" pitchFamily="34" charset="0"/>
              </a:rPr>
              <a:t>Accounts receivable turnover ratio (ACT)</a:t>
            </a:r>
          </a:p>
          <a:p>
            <a:pPr algn="ctr"/>
            <a:r>
              <a:rPr lang="en-US" sz="1400" b="1" dirty="0" err="1">
                <a:latin typeface="Segoe UI" panose="020B0502040204020203" pitchFamily="34" charset="0"/>
                <a:cs typeface="Segoe UI" panose="020B0502040204020203" pitchFamily="34" charset="0"/>
              </a:rPr>
              <a:t>Tỷ</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lệ</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vòng</a:t>
            </a:r>
            <a:r>
              <a:rPr lang="en-US" sz="1400" b="1" dirty="0">
                <a:latin typeface="Segoe UI" panose="020B0502040204020203" pitchFamily="34" charset="0"/>
                <a:cs typeface="Segoe UI" panose="020B0502040204020203" pitchFamily="34" charset="0"/>
              </a:rPr>
              <a:t> quay </a:t>
            </a:r>
            <a:r>
              <a:rPr lang="en-US" sz="1400" b="1" dirty="0" err="1">
                <a:latin typeface="Segoe UI" panose="020B0502040204020203" pitchFamily="34" charset="0"/>
                <a:cs typeface="Segoe UI" panose="020B0502040204020203" pitchFamily="34" charset="0"/>
              </a:rPr>
              <a:t>các</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khoản</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phải</a:t>
            </a:r>
            <a:r>
              <a:rPr lang="en-US" sz="1400" b="1" dirty="0">
                <a:latin typeface="Segoe UI" panose="020B0502040204020203" pitchFamily="34" charset="0"/>
                <a:cs typeface="Segoe UI" panose="020B0502040204020203" pitchFamily="34" charset="0"/>
              </a:rPr>
              <a:t> thu</a:t>
            </a:r>
          </a:p>
        </p:txBody>
      </p:sp>
      <p:cxnSp>
        <p:nvCxnSpPr>
          <p:cNvPr id="17" name="Straight Connector 16">
            <a:extLst>
              <a:ext uri="{FF2B5EF4-FFF2-40B4-BE49-F238E27FC236}">
                <a16:creationId xmlns:a16="http://schemas.microsoft.com/office/drawing/2014/main" id="{C475354B-8221-42DB-6801-F7F3611E72F7}"/>
              </a:ext>
            </a:extLst>
          </p:cNvPr>
          <p:cNvCxnSpPr/>
          <p:nvPr/>
        </p:nvCxnSpPr>
        <p:spPr>
          <a:xfrm>
            <a:off x="5053932" y="3484392"/>
            <a:ext cx="3419475"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8" name="Equals 17">
            <a:extLst>
              <a:ext uri="{FF2B5EF4-FFF2-40B4-BE49-F238E27FC236}">
                <a16:creationId xmlns:a16="http://schemas.microsoft.com/office/drawing/2014/main" id="{532FCA90-41F8-B7A7-198C-34D1231BE2BE}"/>
              </a:ext>
            </a:extLst>
          </p:cNvPr>
          <p:cNvSpPr/>
          <p:nvPr/>
        </p:nvSpPr>
        <p:spPr>
          <a:xfrm>
            <a:off x="4314825" y="3198719"/>
            <a:ext cx="695324" cy="521970"/>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ectangle 1">
            <a:extLst>
              <a:ext uri="{FF2B5EF4-FFF2-40B4-BE49-F238E27FC236}">
                <a16:creationId xmlns:a16="http://schemas.microsoft.com/office/drawing/2014/main" id="{4768262E-ACB9-4853-A64D-9C963E9AEF69}"/>
              </a:ext>
            </a:extLst>
          </p:cNvPr>
          <p:cNvSpPr/>
          <p:nvPr/>
        </p:nvSpPr>
        <p:spPr>
          <a:xfrm>
            <a:off x="5115692" y="2965164"/>
            <a:ext cx="2955667" cy="47690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040C28"/>
                </a:solidFill>
                <a:latin typeface="Segoe UI (Body)"/>
              </a:rPr>
              <a:t>N</a:t>
            </a:r>
            <a:r>
              <a:rPr lang="en-US" sz="1200" b="1" i="0" dirty="0">
                <a:solidFill>
                  <a:srgbClr val="040C28"/>
                </a:solidFill>
                <a:effectLst/>
                <a:latin typeface="Segoe UI (Body)"/>
              </a:rPr>
              <a:t>et credit sales</a:t>
            </a:r>
          </a:p>
          <a:p>
            <a:pPr algn="ctr"/>
            <a:r>
              <a:rPr lang="en-US" sz="1200" b="1" dirty="0" err="1">
                <a:solidFill>
                  <a:schemeClr val="bg1"/>
                </a:solidFill>
                <a:latin typeface="Segoe UI (Body)"/>
              </a:rPr>
              <a:t>Doanh</a:t>
            </a:r>
            <a:r>
              <a:rPr lang="en-US" sz="1200" b="1" dirty="0">
                <a:solidFill>
                  <a:schemeClr val="bg1"/>
                </a:solidFill>
                <a:latin typeface="Segoe UI (Body)"/>
              </a:rPr>
              <a:t> </a:t>
            </a:r>
            <a:r>
              <a:rPr lang="en-US" sz="1200" b="1" dirty="0" err="1">
                <a:solidFill>
                  <a:schemeClr val="bg1"/>
                </a:solidFill>
                <a:latin typeface="Segoe UI (Body)"/>
              </a:rPr>
              <a:t>số</a:t>
            </a:r>
            <a:r>
              <a:rPr lang="en-US" sz="1200" b="1" dirty="0">
                <a:solidFill>
                  <a:schemeClr val="bg1"/>
                </a:solidFill>
                <a:latin typeface="Segoe UI (Body)"/>
              </a:rPr>
              <a:t> </a:t>
            </a:r>
            <a:r>
              <a:rPr lang="en-US" sz="1200" b="1" dirty="0" err="1">
                <a:solidFill>
                  <a:schemeClr val="bg1"/>
                </a:solidFill>
                <a:latin typeface="Segoe UI (Body)"/>
              </a:rPr>
              <a:t>bán</a:t>
            </a:r>
            <a:r>
              <a:rPr lang="en-US" sz="1200" b="1" dirty="0">
                <a:solidFill>
                  <a:schemeClr val="bg1"/>
                </a:solidFill>
                <a:latin typeface="Segoe UI (Body)"/>
              </a:rPr>
              <a:t> </a:t>
            </a:r>
            <a:r>
              <a:rPr lang="en-US" sz="1200" b="1" dirty="0" err="1">
                <a:solidFill>
                  <a:schemeClr val="bg1"/>
                </a:solidFill>
                <a:latin typeface="Segoe UI (Body)"/>
              </a:rPr>
              <a:t>chịu</a:t>
            </a:r>
            <a:endParaRPr lang="en-US" sz="1200" b="1" dirty="0">
              <a:solidFill>
                <a:schemeClr val="bg1"/>
              </a:solidFill>
              <a:latin typeface="Segoe UI (Body)"/>
            </a:endParaRPr>
          </a:p>
        </p:txBody>
      </p:sp>
      <p:sp>
        <p:nvSpPr>
          <p:cNvPr id="3" name="Rectangle 2">
            <a:extLst>
              <a:ext uri="{FF2B5EF4-FFF2-40B4-BE49-F238E27FC236}">
                <a16:creationId xmlns:a16="http://schemas.microsoft.com/office/drawing/2014/main" id="{DC4573AA-923F-9C62-EA68-8DDCF1044D18}"/>
              </a:ext>
            </a:extLst>
          </p:cNvPr>
          <p:cNvSpPr/>
          <p:nvPr/>
        </p:nvSpPr>
        <p:spPr>
          <a:xfrm>
            <a:off x="5098639" y="3516959"/>
            <a:ext cx="2989772" cy="46315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b="1" dirty="0">
              <a:solidFill>
                <a:srgbClr val="040C28"/>
              </a:solidFill>
              <a:latin typeface="Segoe UI (Body)"/>
            </a:endParaRPr>
          </a:p>
          <a:p>
            <a:pPr algn="ctr"/>
            <a:r>
              <a:rPr lang="en-US" sz="1200" b="1" dirty="0">
                <a:solidFill>
                  <a:srgbClr val="040C28"/>
                </a:solidFill>
                <a:latin typeface="Segoe UI (Body)"/>
              </a:rPr>
              <a:t>A</a:t>
            </a:r>
            <a:r>
              <a:rPr lang="en-US" sz="1200" b="1" i="0" dirty="0">
                <a:solidFill>
                  <a:srgbClr val="040C28"/>
                </a:solidFill>
                <a:effectLst/>
                <a:latin typeface="Segoe UI (Body)"/>
              </a:rPr>
              <a:t>verage accounts receivable</a:t>
            </a:r>
          </a:p>
          <a:p>
            <a:pPr algn="ctr"/>
            <a:r>
              <a:rPr lang="en-US" sz="1200" b="1" dirty="0" err="1">
                <a:solidFill>
                  <a:schemeClr val="bg1"/>
                </a:solidFill>
                <a:latin typeface="Segoe UI (Body)"/>
              </a:rPr>
              <a:t>Nợ</a:t>
            </a:r>
            <a:r>
              <a:rPr lang="en-US" sz="1200" b="1" dirty="0">
                <a:solidFill>
                  <a:schemeClr val="bg1"/>
                </a:solidFill>
                <a:latin typeface="Segoe UI (Body)"/>
              </a:rPr>
              <a:t> </a:t>
            </a:r>
            <a:r>
              <a:rPr lang="en-US" sz="1200" b="1" dirty="0" err="1">
                <a:solidFill>
                  <a:schemeClr val="bg1"/>
                </a:solidFill>
                <a:latin typeface="Segoe UI (Body)"/>
              </a:rPr>
              <a:t>phải</a:t>
            </a:r>
            <a:r>
              <a:rPr lang="en-US" sz="1200" b="1" dirty="0">
                <a:solidFill>
                  <a:schemeClr val="bg1"/>
                </a:solidFill>
                <a:latin typeface="Segoe UI (Body)"/>
              </a:rPr>
              <a:t> thu </a:t>
            </a:r>
            <a:r>
              <a:rPr lang="en-US" sz="1200" b="1" dirty="0" err="1">
                <a:solidFill>
                  <a:schemeClr val="bg1"/>
                </a:solidFill>
                <a:latin typeface="Segoe UI (Body)"/>
              </a:rPr>
              <a:t>bình</a:t>
            </a:r>
            <a:r>
              <a:rPr lang="en-US" sz="1200" b="1" dirty="0">
                <a:solidFill>
                  <a:schemeClr val="bg1"/>
                </a:solidFill>
                <a:latin typeface="Segoe UI (Body)"/>
              </a:rPr>
              <a:t> </a:t>
            </a:r>
            <a:r>
              <a:rPr lang="en-US" sz="1200" b="1" dirty="0" err="1">
                <a:solidFill>
                  <a:schemeClr val="bg1"/>
                </a:solidFill>
                <a:latin typeface="Segoe UI (Body)"/>
              </a:rPr>
              <a:t>quân</a:t>
            </a:r>
            <a:endParaRPr lang="en-US" sz="1200" b="1" dirty="0">
              <a:solidFill>
                <a:schemeClr val="bg1"/>
              </a:solidFill>
              <a:latin typeface="Segoe UI (Body)"/>
            </a:endParaRPr>
          </a:p>
          <a:p>
            <a:pPr algn="ctr"/>
            <a:endParaRPr lang="en-US" sz="1200" b="1" dirty="0">
              <a:latin typeface="Segoe UI (Body)"/>
            </a:endParaRPr>
          </a:p>
        </p:txBody>
      </p:sp>
      <p:sp>
        <p:nvSpPr>
          <p:cNvPr id="13" name="TextBox 12">
            <a:extLst>
              <a:ext uri="{FF2B5EF4-FFF2-40B4-BE49-F238E27FC236}">
                <a16:creationId xmlns:a16="http://schemas.microsoft.com/office/drawing/2014/main" id="{A9DA547D-17F4-7638-74E4-8B31342F0C2C}"/>
              </a:ext>
            </a:extLst>
          </p:cNvPr>
          <p:cNvSpPr txBox="1"/>
          <p:nvPr/>
        </p:nvSpPr>
        <p:spPr>
          <a:xfrm>
            <a:off x="685800" y="715940"/>
            <a:ext cx="10648950" cy="523220"/>
          </a:xfrm>
          <a:prstGeom prst="rect">
            <a:avLst/>
          </a:prstGeom>
          <a:noFill/>
        </p:spPr>
        <p:txBody>
          <a:bodyPr wrap="square">
            <a:spAutoFit/>
          </a:bodyPr>
          <a:lstStyle/>
          <a:p>
            <a:pPr algn="ctr"/>
            <a:r>
              <a:rPr lang="en-US" sz="1400" b="1" dirty="0">
                <a:solidFill>
                  <a:schemeClr val="tx1"/>
                </a:solidFill>
              </a:rPr>
              <a:t>Average Age of Inventory (AAI)</a:t>
            </a:r>
            <a:r>
              <a:rPr lang="en-US" sz="1400" b="1" dirty="0"/>
              <a:t>-</a:t>
            </a:r>
            <a:r>
              <a:rPr lang="en-US" sz="1400" b="1" dirty="0">
                <a:solidFill>
                  <a:schemeClr val="tx1"/>
                </a:solidFill>
              </a:rPr>
              <a:t> Accounts receivable turnover ratio (ACT) - Accounts Payable Turnover Ratio (APT)</a:t>
            </a:r>
          </a:p>
          <a:p>
            <a:pPr algn="ctr"/>
            <a:endParaRPr lang="en-US" sz="1400" b="1" dirty="0">
              <a:solidFill>
                <a:schemeClr val="tx1"/>
              </a:solidFill>
            </a:endParaRPr>
          </a:p>
        </p:txBody>
      </p:sp>
      <p:sp>
        <p:nvSpPr>
          <p:cNvPr id="16" name="Rectangle 15">
            <a:extLst>
              <a:ext uri="{FF2B5EF4-FFF2-40B4-BE49-F238E27FC236}">
                <a16:creationId xmlns:a16="http://schemas.microsoft.com/office/drawing/2014/main" id="{C393725E-D4D7-4F8D-D967-3D3BB5439200}"/>
              </a:ext>
            </a:extLst>
          </p:cNvPr>
          <p:cNvSpPr/>
          <p:nvPr/>
        </p:nvSpPr>
        <p:spPr>
          <a:xfrm>
            <a:off x="1519238" y="4562906"/>
            <a:ext cx="2362200" cy="101495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Accounts Payable Turnover Ratio (APT)</a:t>
            </a:r>
          </a:p>
          <a:p>
            <a:pPr algn="ctr"/>
            <a:r>
              <a:rPr lang="en-US" sz="1400" b="1" dirty="0" err="1">
                <a:latin typeface="Segoe UI" panose="020B0502040204020203" pitchFamily="34" charset="0"/>
                <a:cs typeface="Segoe UI" panose="020B0502040204020203" pitchFamily="34" charset="0"/>
              </a:rPr>
              <a:t>Tỷ</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lệ</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vòng</a:t>
            </a:r>
            <a:r>
              <a:rPr lang="en-US" sz="1400" b="1" dirty="0">
                <a:latin typeface="Segoe UI" panose="020B0502040204020203" pitchFamily="34" charset="0"/>
                <a:cs typeface="Segoe UI" panose="020B0502040204020203" pitchFamily="34" charset="0"/>
              </a:rPr>
              <a:t> quay </a:t>
            </a:r>
            <a:r>
              <a:rPr lang="en-US" sz="1400" b="1" dirty="0" err="1">
                <a:latin typeface="Segoe UI" panose="020B0502040204020203" pitchFamily="34" charset="0"/>
                <a:cs typeface="Segoe UI" panose="020B0502040204020203" pitchFamily="34" charset="0"/>
              </a:rPr>
              <a:t>các</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khoản</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phải</a:t>
            </a:r>
            <a:r>
              <a:rPr lang="en-US" sz="1400" b="1" dirty="0">
                <a:latin typeface="Segoe UI" panose="020B0502040204020203" pitchFamily="34" charset="0"/>
                <a:cs typeface="Segoe UI" panose="020B0502040204020203" pitchFamily="34" charset="0"/>
              </a:rPr>
              <a:t> </a:t>
            </a:r>
            <a:r>
              <a:rPr lang="en-US" sz="1400" b="1" dirty="0" err="1">
                <a:latin typeface="Segoe UI" panose="020B0502040204020203" pitchFamily="34" charset="0"/>
                <a:cs typeface="Segoe UI" panose="020B0502040204020203" pitchFamily="34" charset="0"/>
              </a:rPr>
              <a:t>trả</a:t>
            </a:r>
            <a:endParaRPr lang="en-US" sz="1400" b="1" dirty="0">
              <a:latin typeface="Segoe UI" panose="020B0502040204020203" pitchFamily="34" charset="0"/>
              <a:cs typeface="Segoe UI" panose="020B0502040204020203" pitchFamily="34" charset="0"/>
            </a:endParaRPr>
          </a:p>
        </p:txBody>
      </p:sp>
      <p:sp>
        <p:nvSpPr>
          <p:cNvPr id="19" name="Equals 18">
            <a:extLst>
              <a:ext uri="{FF2B5EF4-FFF2-40B4-BE49-F238E27FC236}">
                <a16:creationId xmlns:a16="http://schemas.microsoft.com/office/drawing/2014/main" id="{E41BCED4-76AC-A6B1-D930-CA124A49FF67}"/>
              </a:ext>
            </a:extLst>
          </p:cNvPr>
          <p:cNvSpPr/>
          <p:nvPr/>
        </p:nvSpPr>
        <p:spPr>
          <a:xfrm>
            <a:off x="4314825" y="4809397"/>
            <a:ext cx="695324" cy="521970"/>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Rectangle 20">
            <a:extLst>
              <a:ext uri="{FF2B5EF4-FFF2-40B4-BE49-F238E27FC236}">
                <a16:creationId xmlns:a16="http://schemas.microsoft.com/office/drawing/2014/main" id="{412D21B9-C81B-F577-453D-F7EB5A89176D}"/>
              </a:ext>
            </a:extLst>
          </p:cNvPr>
          <p:cNvSpPr/>
          <p:nvPr/>
        </p:nvSpPr>
        <p:spPr>
          <a:xfrm>
            <a:off x="5094875" y="4469586"/>
            <a:ext cx="2955667" cy="47690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040C28"/>
                </a:solidFill>
                <a:latin typeface="Segoe UI (Body)"/>
              </a:rPr>
              <a:t>Cost of goods sold (COGS) </a:t>
            </a:r>
          </a:p>
          <a:p>
            <a:pPr algn="ctr"/>
            <a:r>
              <a:rPr lang="en-US" sz="1200" b="1" dirty="0" err="1">
                <a:solidFill>
                  <a:schemeClr val="bg1"/>
                </a:solidFill>
                <a:latin typeface="Segoe UI (Body)"/>
              </a:rPr>
              <a:t>Giá</a:t>
            </a:r>
            <a:r>
              <a:rPr lang="en-US" sz="1200" b="1" dirty="0">
                <a:solidFill>
                  <a:schemeClr val="bg1"/>
                </a:solidFill>
                <a:latin typeface="Segoe UI (Body)"/>
              </a:rPr>
              <a:t> </a:t>
            </a:r>
            <a:r>
              <a:rPr lang="en-US" sz="1200" b="1" dirty="0" err="1">
                <a:solidFill>
                  <a:schemeClr val="bg1"/>
                </a:solidFill>
                <a:latin typeface="Segoe UI (Body)"/>
              </a:rPr>
              <a:t>vốn</a:t>
            </a:r>
            <a:r>
              <a:rPr lang="en-US" sz="1200" b="1" dirty="0">
                <a:solidFill>
                  <a:schemeClr val="bg1"/>
                </a:solidFill>
                <a:latin typeface="Segoe UI (Body)"/>
              </a:rPr>
              <a:t> </a:t>
            </a:r>
            <a:r>
              <a:rPr lang="en-US" sz="1200" b="1" dirty="0" err="1">
                <a:solidFill>
                  <a:schemeClr val="bg1"/>
                </a:solidFill>
                <a:latin typeface="Segoe UI (Body)"/>
              </a:rPr>
              <a:t>hàng</a:t>
            </a:r>
            <a:r>
              <a:rPr lang="en-US" sz="1200" b="1" dirty="0">
                <a:solidFill>
                  <a:schemeClr val="bg1"/>
                </a:solidFill>
                <a:latin typeface="Segoe UI (Body)"/>
              </a:rPr>
              <a:t> </a:t>
            </a:r>
            <a:r>
              <a:rPr lang="en-US" sz="1200" b="1" dirty="0" err="1">
                <a:solidFill>
                  <a:schemeClr val="bg1"/>
                </a:solidFill>
                <a:latin typeface="Segoe UI (Body)"/>
              </a:rPr>
              <a:t>bán</a:t>
            </a:r>
            <a:endParaRPr lang="en-US" sz="1200" b="1" dirty="0">
              <a:solidFill>
                <a:schemeClr val="bg1"/>
              </a:solidFill>
              <a:latin typeface="Segoe UI (Body)"/>
            </a:endParaRPr>
          </a:p>
        </p:txBody>
      </p:sp>
      <p:cxnSp>
        <p:nvCxnSpPr>
          <p:cNvPr id="22" name="Straight Connector 21">
            <a:extLst>
              <a:ext uri="{FF2B5EF4-FFF2-40B4-BE49-F238E27FC236}">
                <a16:creationId xmlns:a16="http://schemas.microsoft.com/office/drawing/2014/main" id="{6A5294CE-A2EB-922F-D59B-04EB7DF5BD28}"/>
              </a:ext>
            </a:extLst>
          </p:cNvPr>
          <p:cNvCxnSpPr/>
          <p:nvPr/>
        </p:nvCxnSpPr>
        <p:spPr>
          <a:xfrm>
            <a:off x="5010149" y="5059406"/>
            <a:ext cx="3419475"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9DC9797F-2A87-7461-30EB-FC0621D84DC5}"/>
              </a:ext>
            </a:extLst>
          </p:cNvPr>
          <p:cNvSpPr/>
          <p:nvPr/>
        </p:nvSpPr>
        <p:spPr>
          <a:xfrm>
            <a:off x="5086194" y="5147176"/>
            <a:ext cx="2989772" cy="46315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b="1" dirty="0">
              <a:solidFill>
                <a:srgbClr val="040C28"/>
              </a:solidFill>
              <a:latin typeface="Segoe UI (Body)"/>
            </a:endParaRPr>
          </a:p>
          <a:p>
            <a:pPr algn="ctr"/>
            <a:r>
              <a:rPr lang="en-US" sz="1200" b="1" dirty="0">
                <a:solidFill>
                  <a:srgbClr val="040C28"/>
                </a:solidFill>
                <a:latin typeface="Segoe UI (Body)"/>
              </a:rPr>
              <a:t>Average accounts payable </a:t>
            </a:r>
          </a:p>
          <a:p>
            <a:pPr algn="ctr"/>
            <a:r>
              <a:rPr lang="en-US" sz="1200" b="1" dirty="0" err="1">
                <a:solidFill>
                  <a:schemeClr val="bg1"/>
                </a:solidFill>
                <a:latin typeface="Segoe UI (Body)"/>
              </a:rPr>
              <a:t>Nợ</a:t>
            </a:r>
            <a:r>
              <a:rPr lang="en-US" sz="1200" b="1" dirty="0">
                <a:solidFill>
                  <a:schemeClr val="bg1"/>
                </a:solidFill>
                <a:latin typeface="Segoe UI (Body)"/>
              </a:rPr>
              <a:t> </a:t>
            </a:r>
            <a:r>
              <a:rPr lang="en-US" sz="1200" b="1" dirty="0" err="1">
                <a:solidFill>
                  <a:schemeClr val="bg1"/>
                </a:solidFill>
                <a:latin typeface="Segoe UI (Body)"/>
              </a:rPr>
              <a:t>phải</a:t>
            </a:r>
            <a:r>
              <a:rPr lang="en-US" sz="1200" b="1" dirty="0">
                <a:solidFill>
                  <a:schemeClr val="bg1"/>
                </a:solidFill>
                <a:latin typeface="Segoe UI (Body)"/>
              </a:rPr>
              <a:t> </a:t>
            </a:r>
            <a:r>
              <a:rPr lang="en-US" sz="1200" b="1" dirty="0" err="1">
                <a:solidFill>
                  <a:schemeClr val="bg1"/>
                </a:solidFill>
                <a:latin typeface="Segoe UI (Body)"/>
              </a:rPr>
              <a:t>trả</a:t>
            </a:r>
            <a:r>
              <a:rPr lang="en-US" sz="1200" b="1" dirty="0">
                <a:solidFill>
                  <a:schemeClr val="bg1"/>
                </a:solidFill>
                <a:latin typeface="Segoe UI (Body)"/>
              </a:rPr>
              <a:t> </a:t>
            </a:r>
            <a:r>
              <a:rPr lang="en-US" sz="1200" b="1" dirty="0" err="1">
                <a:solidFill>
                  <a:schemeClr val="bg1"/>
                </a:solidFill>
                <a:latin typeface="Segoe UI (Body)"/>
              </a:rPr>
              <a:t>bình</a:t>
            </a:r>
            <a:r>
              <a:rPr lang="en-US" sz="1200" b="1" dirty="0">
                <a:solidFill>
                  <a:schemeClr val="bg1"/>
                </a:solidFill>
                <a:latin typeface="Segoe UI (Body)"/>
              </a:rPr>
              <a:t> </a:t>
            </a:r>
            <a:r>
              <a:rPr lang="en-US" sz="1200" b="1" dirty="0" err="1">
                <a:solidFill>
                  <a:schemeClr val="bg1"/>
                </a:solidFill>
                <a:latin typeface="Segoe UI (Body)"/>
              </a:rPr>
              <a:t>quân</a:t>
            </a:r>
            <a:endParaRPr lang="en-US" sz="1200" b="1" dirty="0">
              <a:solidFill>
                <a:schemeClr val="bg1"/>
              </a:solidFill>
              <a:latin typeface="Segoe UI (Body)"/>
            </a:endParaRPr>
          </a:p>
          <a:p>
            <a:pPr algn="ctr"/>
            <a:endParaRPr lang="en-US" sz="1200" b="1" dirty="0">
              <a:solidFill>
                <a:srgbClr val="040C28"/>
              </a:solidFill>
              <a:latin typeface="Segoe UI (Body)"/>
            </a:endParaRPr>
          </a:p>
        </p:txBody>
      </p:sp>
    </p:spTree>
    <p:extLst>
      <p:ext uri="{BB962C8B-B14F-4D97-AF65-F5344CB8AC3E}">
        <p14:creationId xmlns:p14="http://schemas.microsoft.com/office/powerpoint/2010/main" val="2604698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2972722" y="2395835"/>
            <a:ext cx="5933153" cy="1446550"/>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pPr marL="0" indent="0" algn="ctr">
              <a:buNone/>
            </a:pPr>
            <a:r>
              <a:rPr lang="en-US" sz="4400" dirty="0"/>
              <a:t>5. Financial model excel template.</a:t>
            </a:r>
          </a:p>
        </p:txBody>
      </p:sp>
    </p:spTree>
    <p:extLst>
      <p:ext uri="{BB962C8B-B14F-4D97-AF65-F5344CB8AC3E}">
        <p14:creationId xmlns:p14="http://schemas.microsoft.com/office/powerpoint/2010/main" val="25938270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2972722" y="2395835"/>
            <a:ext cx="5933153" cy="769441"/>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pPr marL="0" indent="0" algn="ctr">
              <a:buNone/>
            </a:pPr>
            <a:r>
              <a:rPr lang="en-US" sz="4400" dirty="0"/>
              <a:t>6. Q&amp;A</a:t>
            </a:r>
          </a:p>
        </p:txBody>
      </p:sp>
    </p:spTree>
    <p:extLst>
      <p:ext uri="{BB962C8B-B14F-4D97-AF65-F5344CB8AC3E}">
        <p14:creationId xmlns:p14="http://schemas.microsoft.com/office/powerpoint/2010/main" val="455899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19474-EA81-1997-825A-8D8FDB3A99CC}"/>
              </a:ext>
            </a:extLst>
          </p:cNvPr>
          <p:cNvSpPr>
            <a:spLocks noGrp="1"/>
          </p:cNvSpPr>
          <p:nvPr>
            <p:ph type="title"/>
          </p:nvPr>
        </p:nvSpPr>
        <p:spPr/>
        <p:txBody>
          <a:bodyPr/>
          <a:lstStyle/>
          <a:p>
            <a:r>
              <a:rPr lang="en-US" b="1" dirty="0"/>
              <a:t>Q&amp;A</a:t>
            </a:r>
          </a:p>
        </p:txBody>
      </p:sp>
    </p:spTree>
    <p:extLst>
      <p:ext uri="{BB962C8B-B14F-4D97-AF65-F5344CB8AC3E}">
        <p14:creationId xmlns:p14="http://schemas.microsoft.com/office/powerpoint/2010/main" val="4139614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983474"/>
            <a:ext cx="10515600" cy="2387600"/>
          </a:xfrm>
        </p:spPr>
        <p:txBody>
          <a:bodyPr anchor="ctr" anchorCtr="0">
            <a:normAutofit/>
          </a:bodyPr>
          <a:lstStyle/>
          <a:p>
            <a:pPr algn="ctr"/>
            <a:r>
              <a:rPr lang="en-US" sz="4800" b="1" dirty="0">
                <a:solidFill>
                  <a:schemeClr val="bg1"/>
                </a:solidFill>
                <a:latin typeface="Bradley Hand ITC" panose="03070402050302030203" pitchFamily="66" charset="0"/>
              </a:rPr>
              <a:t>CẢM ƠN ANH CHỊ !</a:t>
            </a:r>
          </a:p>
        </p:txBody>
      </p:sp>
    </p:spTree>
    <p:extLst>
      <p:ext uri="{BB962C8B-B14F-4D97-AF65-F5344CB8AC3E}">
        <p14:creationId xmlns:p14="http://schemas.microsoft.com/office/powerpoint/2010/main" val="2445244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3677572" y="1536174"/>
            <a:ext cx="5933153" cy="4893647"/>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endParaRPr lang="en-US" dirty="0"/>
          </a:p>
          <a:p>
            <a:r>
              <a:rPr lang="en-US" dirty="0"/>
              <a:t>Balance sheet forecast.</a:t>
            </a:r>
          </a:p>
          <a:p>
            <a:endParaRPr lang="en-US" dirty="0"/>
          </a:p>
          <a:p>
            <a:r>
              <a:rPr lang="en-US" dirty="0"/>
              <a:t>What is capital employed?</a:t>
            </a:r>
          </a:p>
          <a:p>
            <a:endParaRPr lang="en-US" dirty="0"/>
          </a:p>
          <a:p>
            <a:pPr marL="0" indent="0">
              <a:buNone/>
            </a:pPr>
            <a:r>
              <a:rPr lang="en-US" dirty="0"/>
              <a:t>3. What is working capital ?</a:t>
            </a:r>
          </a:p>
          <a:p>
            <a:endParaRPr lang="en-US" dirty="0"/>
          </a:p>
          <a:p>
            <a:pPr marL="0" indent="0">
              <a:buNone/>
            </a:pPr>
            <a:r>
              <a:rPr lang="en-US" dirty="0"/>
              <a:t>4. How to </a:t>
            </a:r>
            <a:r>
              <a:rPr lang="en-US" dirty="0" err="1"/>
              <a:t>caculate</a:t>
            </a:r>
            <a:r>
              <a:rPr lang="en-US" dirty="0"/>
              <a:t> working capital .</a:t>
            </a:r>
          </a:p>
          <a:p>
            <a:endParaRPr lang="en-US" dirty="0"/>
          </a:p>
          <a:p>
            <a:pPr marL="0" indent="0">
              <a:buNone/>
            </a:pPr>
            <a:r>
              <a:rPr lang="en-US" dirty="0"/>
              <a:t>5. Financial model excel template </a:t>
            </a:r>
          </a:p>
          <a:p>
            <a:pPr marL="0" indent="0">
              <a:buNone/>
            </a:pPr>
            <a:endParaRPr lang="en-US" dirty="0"/>
          </a:p>
          <a:p>
            <a:pPr marL="0" indent="0">
              <a:buNone/>
            </a:pPr>
            <a:r>
              <a:rPr lang="en-US" dirty="0"/>
              <a:t>6. Q&amp;A</a:t>
            </a:r>
          </a:p>
          <a:p>
            <a:pPr marL="0" indent="0">
              <a:buNone/>
            </a:pPr>
            <a:endParaRPr lang="en-US" dirty="0"/>
          </a:p>
        </p:txBody>
      </p:sp>
      <p:sp>
        <p:nvSpPr>
          <p:cNvPr id="3" name="TextBox 2">
            <a:extLst>
              <a:ext uri="{FF2B5EF4-FFF2-40B4-BE49-F238E27FC236}">
                <a16:creationId xmlns:a16="http://schemas.microsoft.com/office/drawing/2014/main" id="{CAD50544-E399-A69A-1EE2-0AA52811D8F1}"/>
              </a:ext>
            </a:extLst>
          </p:cNvPr>
          <p:cNvSpPr txBox="1"/>
          <p:nvPr/>
        </p:nvSpPr>
        <p:spPr>
          <a:xfrm>
            <a:off x="2352675" y="520511"/>
            <a:ext cx="790575" cy="6001643"/>
          </a:xfrm>
          <a:prstGeom prst="rect">
            <a:avLst/>
          </a:prstGeom>
          <a:noFill/>
        </p:spPr>
        <p:txBody>
          <a:bodyPr wrap="square" rtlCol="0">
            <a:spAutoFit/>
          </a:bodyPr>
          <a:lstStyle/>
          <a:p>
            <a:pPr algn="ctr"/>
            <a:r>
              <a:rPr lang="en-US" sz="4800" dirty="0">
                <a:solidFill>
                  <a:schemeClr val="bg1"/>
                </a:solidFill>
              </a:rPr>
              <a:t>CA</a:t>
            </a:r>
          </a:p>
          <a:p>
            <a:pPr algn="ctr"/>
            <a:r>
              <a:rPr lang="en-US" sz="4800" dirty="0">
                <a:solidFill>
                  <a:schemeClr val="bg1"/>
                </a:solidFill>
              </a:rPr>
              <a:t>L</a:t>
            </a:r>
          </a:p>
          <a:p>
            <a:pPr algn="ctr"/>
            <a:r>
              <a:rPr lang="en-US" sz="4800" dirty="0">
                <a:solidFill>
                  <a:schemeClr val="bg1"/>
                </a:solidFill>
              </a:rPr>
              <a:t>EN</a:t>
            </a:r>
          </a:p>
          <a:p>
            <a:pPr algn="ctr"/>
            <a:r>
              <a:rPr lang="en-US" sz="4800" dirty="0">
                <a:solidFill>
                  <a:schemeClr val="bg1"/>
                </a:solidFill>
              </a:rPr>
              <a:t>DAR</a:t>
            </a:r>
          </a:p>
        </p:txBody>
      </p:sp>
    </p:spTree>
    <p:extLst>
      <p:ext uri="{BB962C8B-B14F-4D97-AF65-F5344CB8AC3E}">
        <p14:creationId xmlns:p14="http://schemas.microsoft.com/office/powerpoint/2010/main" val="3951491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2972722" y="2395835"/>
            <a:ext cx="5933153" cy="1446550"/>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pPr marL="0" indent="0" algn="ctr">
              <a:buNone/>
            </a:pPr>
            <a:r>
              <a:rPr lang="en-US" sz="4400" dirty="0"/>
              <a:t>1.Balance sheet forecast.</a:t>
            </a:r>
          </a:p>
        </p:txBody>
      </p:sp>
    </p:spTree>
    <p:extLst>
      <p:ext uri="{BB962C8B-B14F-4D97-AF65-F5344CB8AC3E}">
        <p14:creationId xmlns:p14="http://schemas.microsoft.com/office/powerpoint/2010/main" val="4176041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64DC3-7998-E541-9F02-4252FAF6DB53}"/>
              </a:ext>
            </a:extLst>
          </p:cNvPr>
          <p:cNvSpPr>
            <a:spLocks noGrp="1"/>
          </p:cNvSpPr>
          <p:nvPr>
            <p:ph type="title"/>
          </p:nvPr>
        </p:nvSpPr>
        <p:spPr/>
        <p:txBody>
          <a:bodyPr/>
          <a:lstStyle/>
          <a:p>
            <a:r>
              <a:rPr lang="en-US" b="1" dirty="0"/>
              <a:t>BALANCE SHEET</a:t>
            </a:r>
          </a:p>
        </p:txBody>
      </p:sp>
      <p:pic>
        <p:nvPicPr>
          <p:cNvPr id="8" name="Picture 7">
            <a:extLst>
              <a:ext uri="{FF2B5EF4-FFF2-40B4-BE49-F238E27FC236}">
                <a16:creationId xmlns:a16="http://schemas.microsoft.com/office/drawing/2014/main" id="{98527AF1-C74E-C4A1-4157-011DEC86E459}"/>
              </a:ext>
            </a:extLst>
          </p:cNvPr>
          <p:cNvPicPr>
            <a:picLocks noChangeAspect="1"/>
          </p:cNvPicPr>
          <p:nvPr/>
        </p:nvPicPr>
        <p:blipFill>
          <a:blip r:embed="rId2"/>
          <a:stretch>
            <a:fillRect/>
          </a:stretch>
        </p:blipFill>
        <p:spPr>
          <a:xfrm>
            <a:off x="632735" y="1483994"/>
            <a:ext cx="5053689" cy="4676776"/>
          </a:xfrm>
          <a:prstGeom prst="rect">
            <a:avLst/>
          </a:prstGeom>
        </p:spPr>
      </p:pic>
      <p:pic>
        <p:nvPicPr>
          <p:cNvPr id="9" name="Picture 8">
            <a:extLst>
              <a:ext uri="{FF2B5EF4-FFF2-40B4-BE49-F238E27FC236}">
                <a16:creationId xmlns:a16="http://schemas.microsoft.com/office/drawing/2014/main" id="{D28659B1-F524-4A6C-D4BC-E7AD27B323EE}"/>
              </a:ext>
            </a:extLst>
          </p:cNvPr>
          <p:cNvPicPr>
            <a:picLocks noChangeAspect="1"/>
          </p:cNvPicPr>
          <p:nvPr/>
        </p:nvPicPr>
        <p:blipFill>
          <a:blip r:embed="rId3"/>
          <a:stretch>
            <a:fillRect/>
          </a:stretch>
        </p:blipFill>
        <p:spPr>
          <a:xfrm>
            <a:off x="6019801" y="1352550"/>
            <a:ext cx="5539464" cy="4808220"/>
          </a:xfrm>
          <a:prstGeom prst="rect">
            <a:avLst/>
          </a:prstGeom>
        </p:spPr>
      </p:pic>
      <p:sp>
        <p:nvSpPr>
          <p:cNvPr id="10" name="TextBox 9">
            <a:extLst>
              <a:ext uri="{FF2B5EF4-FFF2-40B4-BE49-F238E27FC236}">
                <a16:creationId xmlns:a16="http://schemas.microsoft.com/office/drawing/2014/main" id="{59CA1B7D-9AB5-B66C-F5B7-A96A4C01B697}"/>
              </a:ext>
            </a:extLst>
          </p:cNvPr>
          <p:cNvSpPr txBox="1"/>
          <p:nvPr/>
        </p:nvSpPr>
        <p:spPr>
          <a:xfrm>
            <a:off x="4362450" y="704850"/>
            <a:ext cx="2019300" cy="383286"/>
          </a:xfrm>
          <a:prstGeom prst="rect">
            <a:avLst/>
          </a:prstGeom>
          <a:noFill/>
        </p:spPr>
        <p:txBody>
          <a:bodyPr wrap="square" rtlCol="0">
            <a:spAutoFit/>
          </a:bodyPr>
          <a:lstStyle/>
          <a:p>
            <a:r>
              <a:rPr lang="en-US" dirty="0" err="1"/>
              <a:t>Xem</a:t>
            </a:r>
            <a:r>
              <a:rPr lang="en-US" dirty="0"/>
              <a:t> File excel</a:t>
            </a:r>
          </a:p>
        </p:txBody>
      </p:sp>
    </p:spTree>
    <p:extLst>
      <p:ext uri="{BB962C8B-B14F-4D97-AF65-F5344CB8AC3E}">
        <p14:creationId xmlns:p14="http://schemas.microsoft.com/office/powerpoint/2010/main" val="132940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C55A570D-872B-C6CB-BE4B-FB9993CC411A}"/>
              </a:ext>
            </a:extLst>
          </p:cNvPr>
          <p:cNvGraphicFramePr>
            <a:graphicFrameLocks noGrp="1"/>
          </p:cNvGraphicFramePr>
          <p:nvPr/>
        </p:nvGraphicFramePr>
        <p:xfrm>
          <a:off x="279398" y="394344"/>
          <a:ext cx="11445877" cy="6463656"/>
        </p:xfrm>
        <a:graphic>
          <a:graphicData uri="http://schemas.openxmlformats.org/drawingml/2006/table">
            <a:tbl>
              <a:tblPr firstRow="1" bandRow="1">
                <a:tableStyleId>{5C22544A-7EE6-4342-B048-85BDC9FD1C3A}</a:tableStyleId>
              </a:tblPr>
              <a:tblGrid>
                <a:gridCol w="1673787">
                  <a:extLst>
                    <a:ext uri="{9D8B030D-6E8A-4147-A177-3AD203B41FA5}">
                      <a16:colId xmlns:a16="http://schemas.microsoft.com/office/drawing/2014/main" val="3624215207"/>
                    </a:ext>
                  </a:extLst>
                </a:gridCol>
                <a:gridCol w="4886045">
                  <a:extLst>
                    <a:ext uri="{9D8B030D-6E8A-4147-A177-3AD203B41FA5}">
                      <a16:colId xmlns:a16="http://schemas.microsoft.com/office/drawing/2014/main" val="4102215133"/>
                    </a:ext>
                  </a:extLst>
                </a:gridCol>
                <a:gridCol w="4886045">
                  <a:extLst>
                    <a:ext uri="{9D8B030D-6E8A-4147-A177-3AD203B41FA5}">
                      <a16:colId xmlns:a16="http://schemas.microsoft.com/office/drawing/2014/main" val="2669784773"/>
                    </a:ext>
                  </a:extLst>
                </a:gridCol>
              </a:tblGrid>
              <a:tr h="6194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Name</a:t>
                      </a:r>
                    </a:p>
                  </a:txBody>
                  <a:tcPr/>
                </a:tc>
                <a:tc>
                  <a:txBody>
                    <a:bodyPr/>
                    <a:lstStyle/>
                    <a:p>
                      <a:pPr algn="ctr"/>
                      <a:r>
                        <a:rPr lang="en-US" sz="1200" dirty="0">
                          <a:solidFill>
                            <a:schemeClr val="tx1"/>
                          </a:solidFill>
                        </a:rPr>
                        <a:t>Description</a:t>
                      </a:r>
                    </a:p>
                  </a:txBody>
                  <a:tcPr/>
                </a:tc>
                <a:tc>
                  <a:txBody>
                    <a:bodyPr/>
                    <a:lstStyle/>
                    <a:p>
                      <a:pPr algn="ctr"/>
                      <a:r>
                        <a:rPr lang="en-US" sz="1200" dirty="0">
                          <a:solidFill>
                            <a:schemeClr val="tx1"/>
                          </a:solidFill>
                        </a:rPr>
                        <a:t>Vietnamese</a:t>
                      </a:r>
                    </a:p>
                  </a:txBody>
                  <a:tcPr/>
                </a:tc>
                <a:extLst>
                  <a:ext uri="{0D108BD9-81ED-4DB2-BD59-A6C34878D82A}">
                    <a16:rowId xmlns:a16="http://schemas.microsoft.com/office/drawing/2014/main" val="1857596459"/>
                  </a:ext>
                </a:extLst>
              </a:tr>
              <a:tr h="4424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Accounts Receivable (A/R)</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Grow with sales (net revenues).</a:t>
                      </a:r>
                    </a:p>
                    <a:p>
                      <a:pPr fontAlgn="base"/>
                      <a:r>
                        <a:rPr lang="en-US" sz="1200" b="0" i="0" kern="1200" dirty="0">
                          <a:solidFill>
                            <a:schemeClr val="tx1"/>
                          </a:solidFill>
                          <a:effectLst/>
                          <a:latin typeface="+mn-lt"/>
                          <a:ea typeface="+mn-ea"/>
                          <a:cs typeface="+mn-cs"/>
                        </a:rPr>
                        <a:t>days sales outstanding (DSO) = (AR / Credit Sales) x days in period.</a:t>
                      </a:r>
                    </a:p>
                  </a:txBody>
                  <a:tcPr/>
                </a:tc>
                <a:tc>
                  <a:txBody>
                    <a:bodyPr/>
                    <a:lstStyle/>
                    <a:p>
                      <a:pPr fontAlgn="base"/>
                      <a:r>
                        <a:rPr lang="vi-VN" sz="1200" dirty="0"/>
                        <a:t>Tăng trưở</a:t>
                      </a:r>
                      <a:r>
                        <a:rPr lang="en-US" sz="1200" dirty="0"/>
                        <a:t>ng </a:t>
                      </a:r>
                      <a:r>
                        <a:rPr lang="en-US" sz="1200" dirty="0" err="1"/>
                        <a:t>theo</a:t>
                      </a:r>
                      <a:r>
                        <a:rPr lang="en-US" sz="1200" dirty="0"/>
                        <a:t> </a:t>
                      </a:r>
                      <a:r>
                        <a:rPr lang="vi-VN" sz="1200" dirty="0"/>
                        <a:t>doanh thu (doanh thu thuần). </a:t>
                      </a:r>
                      <a:r>
                        <a:rPr lang="en-US" sz="1200" dirty="0"/>
                        <a:t>S</a:t>
                      </a:r>
                      <a:r>
                        <a:rPr lang="vi-VN" sz="1200" dirty="0"/>
                        <a:t>ố ngày bán hàng chưa thanh toán (DSO) = (</a:t>
                      </a:r>
                      <a:r>
                        <a:rPr lang="en-US" sz="1200" dirty="0" err="1"/>
                        <a:t>Nợ</a:t>
                      </a:r>
                      <a:r>
                        <a:rPr lang="en-US" sz="1200" dirty="0"/>
                        <a:t> </a:t>
                      </a:r>
                      <a:r>
                        <a:rPr lang="en-US" sz="1200" dirty="0" err="1"/>
                        <a:t>phải</a:t>
                      </a:r>
                      <a:r>
                        <a:rPr lang="en-US" sz="1200" dirty="0"/>
                        <a:t> thu</a:t>
                      </a:r>
                      <a:r>
                        <a:rPr lang="vi-VN" sz="1200" dirty="0"/>
                        <a:t> / Doanh số bán hàng tín dụng) x số ngày trong kỳ</a:t>
                      </a:r>
                      <a:endParaRPr lang="en-US" sz="1200" b="0" i="0" kern="1200" dirty="0">
                        <a:solidFill>
                          <a:schemeClr val="tx1"/>
                        </a:solidFill>
                        <a:effectLst/>
                        <a:latin typeface="+mn-lt"/>
                        <a:ea typeface="+mn-ea"/>
                        <a:cs typeface="+mn-cs"/>
                      </a:endParaRPr>
                    </a:p>
                  </a:txBody>
                  <a:tcPr/>
                </a:tc>
                <a:extLst>
                  <a:ext uri="{0D108BD9-81ED-4DB2-BD59-A6C34878D82A}">
                    <a16:rowId xmlns:a16="http://schemas.microsoft.com/office/drawing/2014/main" val="2630050328"/>
                  </a:ext>
                </a:extLst>
              </a:tr>
              <a:tr h="4424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Inventories</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Grow with cost of goods sold (COGS).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Inventory turnover = COGS / Average inventory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err="1">
                          <a:solidFill>
                            <a:schemeClr val="tx1"/>
                          </a:solidFill>
                          <a:effectLst/>
                          <a:latin typeface="+mn-lt"/>
                          <a:ea typeface="+mn-ea"/>
                          <a:cs typeface="+mn-cs"/>
                        </a:rPr>
                        <a:t>Tăng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trưởng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theo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giá</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vốn</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hàng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bán</a:t>
                      </a:r>
                      <a:r>
                        <a:rPr lang="en-US" sz="1200" b="0" i="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err="1">
                          <a:solidFill>
                            <a:schemeClr val="tx1"/>
                          </a:solidFill>
                          <a:effectLst/>
                          <a:latin typeface="+mn-lt"/>
                          <a:ea typeface="+mn-ea"/>
                          <a:cs typeface="+mn-cs"/>
                        </a:rPr>
                        <a:t>Vòng</a:t>
                      </a:r>
                      <a:r>
                        <a:rPr lang="en-US" sz="1200" b="0" i="0" kern="1200" dirty="0">
                          <a:solidFill>
                            <a:schemeClr val="tx1"/>
                          </a:solidFill>
                          <a:effectLst/>
                          <a:latin typeface="+mn-lt"/>
                          <a:ea typeface="+mn-ea"/>
                          <a:cs typeface="+mn-cs"/>
                        </a:rPr>
                        <a:t> quay </a:t>
                      </a:r>
                      <a:r>
                        <a:rPr lang="en-US" sz="1200" b="0" i="0" kern="1200" dirty="0" err="1">
                          <a:solidFill>
                            <a:schemeClr val="tx1"/>
                          </a:solidFill>
                          <a:effectLst/>
                          <a:latin typeface="+mn-lt"/>
                          <a:ea typeface="+mn-ea"/>
                          <a:cs typeface="+mn-cs"/>
                        </a:rPr>
                        <a:t>hàng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tồn</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kho</a:t>
                      </a:r>
                      <a:r>
                        <a:rPr lang="en-US" sz="1200" b="0" i="0" kern="1200" dirty="0">
                          <a:solidFill>
                            <a:schemeClr val="tx1"/>
                          </a:solidFill>
                          <a:effectLst/>
                          <a:latin typeface="+mn-lt"/>
                          <a:ea typeface="+mn-ea"/>
                          <a:cs typeface="+mn-cs"/>
                        </a:rPr>
                        <a:t> = Chi </a:t>
                      </a:r>
                      <a:r>
                        <a:rPr lang="en-US" sz="1200" b="0" i="0" kern="1200" dirty="0" err="1">
                          <a:solidFill>
                            <a:schemeClr val="tx1"/>
                          </a:solidFill>
                          <a:effectLst/>
                          <a:latin typeface="+mn-lt"/>
                          <a:ea typeface="+mn-ea"/>
                          <a:cs typeface="+mn-cs"/>
                        </a:rPr>
                        <a:t>phí</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giá</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vốn</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Hàng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tồn</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kho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bình</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quân</a:t>
                      </a:r>
                      <a:r>
                        <a:rPr lang="en-US" sz="1200" b="0" i="0" kern="1200" dirty="0">
                          <a:solidFill>
                            <a:schemeClr val="tx1"/>
                          </a:solidFill>
                          <a:effectLst/>
                          <a:latin typeface="+mn-lt"/>
                          <a:ea typeface="+mn-ea"/>
                          <a:cs typeface="+mn-cs"/>
                        </a:rPr>
                        <a:t>. </a:t>
                      </a:r>
                    </a:p>
                  </a:txBody>
                  <a:tcPr/>
                </a:tc>
                <a:extLst>
                  <a:ext uri="{0D108BD9-81ED-4DB2-BD59-A6C34878D82A}">
                    <a16:rowId xmlns:a16="http://schemas.microsoft.com/office/drawing/2014/main" val="949502429"/>
                  </a:ext>
                </a:extLst>
              </a:tr>
              <a:tr h="4243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Prepaid expenses</a:t>
                      </a:r>
                      <a:endParaRPr lang="en-US" sz="1400" dirty="0"/>
                    </a:p>
                  </a:txBody>
                  <a:tcPr/>
                </a:tc>
                <a:tc>
                  <a:txBody>
                    <a:bodyPr/>
                    <a:lstStyle/>
                    <a:p>
                      <a:r>
                        <a:rPr lang="en-US" sz="1200" b="0" i="0" kern="1200" dirty="0">
                          <a:solidFill>
                            <a:schemeClr val="dk1"/>
                          </a:solidFill>
                          <a:effectLst/>
                          <a:latin typeface="+mn-lt"/>
                          <a:ea typeface="+mn-ea"/>
                          <a:cs typeface="+mn-cs"/>
                        </a:rPr>
                        <a:t>Grow with expenses predominantly classified as</a:t>
                      </a:r>
                      <a:endParaRPr lang="en-US" sz="1200" dirty="0"/>
                    </a:p>
                  </a:txBody>
                  <a:tcPr/>
                </a:tc>
                <a:tc>
                  <a:txBody>
                    <a:bodyPr/>
                    <a:lstStyle/>
                    <a:p>
                      <a:r>
                        <a:rPr lang="en-US" sz="1200" dirty="0" err="1"/>
                        <a:t>Tăng</a:t>
                      </a:r>
                      <a:r>
                        <a:rPr lang="en-US" sz="1200" dirty="0"/>
                        <a:t> </a:t>
                      </a:r>
                      <a:r>
                        <a:rPr lang="en-US" sz="1200" dirty="0" err="1"/>
                        <a:t>theo</a:t>
                      </a:r>
                      <a:r>
                        <a:rPr lang="en-US" sz="1200" dirty="0"/>
                        <a:t> chi </a:t>
                      </a:r>
                      <a:r>
                        <a:rPr lang="en-US" sz="1200" dirty="0" err="1"/>
                        <a:t>phí</a:t>
                      </a:r>
                      <a:r>
                        <a:rPr lang="en-US" sz="1200" dirty="0"/>
                        <a:t> </a:t>
                      </a:r>
                      <a:r>
                        <a:rPr lang="en-US" sz="1200" dirty="0" err="1"/>
                        <a:t>mà</a:t>
                      </a:r>
                      <a:r>
                        <a:rPr lang="en-US" sz="1200" dirty="0"/>
                        <a:t> </a:t>
                      </a:r>
                      <a:r>
                        <a:rPr lang="en-US" sz="1200" dirty="0" err="1"/>
                        <a:t>nó</a:t>
                      </a:r>
                      <a:r>
                        <a:rPr lang="en-US" sz="1200" dirty="0"/>
                        <a:t> </a:t>
                      </a:r>
                      <a:r>
                        <a:rPr lang="en-US" sz="1200" dirty="0" err="1"/>
                        <a:t>được</a:t>
                      </a:r>
                      <a:r>
                        <a:rPr lang="en-US" sz="1200" dirty="0"/>
                        <a:t> </a:t>
                      </a:r>
                      <a:r>
                        <a:rPr lang="en-US" sz="1200" dirty="0" err="1"/>
                        <a:t>phân</a:t>
                      </a:r>
                      <a:r>
                        <a:rPr lang="en-US" sz="1200" dirty="0"/>
                        <a:t> </a:t>
                      </a:r>
                      <a:r>
                        <a:rPr lang="en-US" sz="1200" dirty="0" err="1"/>
                        <a:t>nhóm</a:t>
                      </a:r>
                      <a:r>
                        <a:rPr lang="en-US" sz="1200" dirty="0"/>
                        <a:t> .</a:t>
                      </a:r>
                    </a:p>
                  </a:txBody>
                  <a:tcPr/>
                </a:tc>
                <a:extLst>
                  <a:ext uri="{0D108BD9-81ED-4DB2-BD59-A6C34878D82A}">
                    <a16:rowId xmlns:a16="http://schemas.microsoft.com/office/drawing/2014/main" val="1365776798"/>
                  </a:ext>
                </a:extLst>
              </a:tr>
              <a:tr h="7964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Other Current Assets</a:t>
                      </a:r>
                      <a:endParaRPr lang="en-US" sz="1400" dirty="0"/>
                    </a:p>
                  </a:txBody>
                  <a:tcPr/>
                </a:tc>
                <a:tc>
                  <a:txBody>
                    <a:bodyPr/>
                    <a:lstStyle/>
                    <a:p>
                      <a:pPr fontAlgn="base"/>
                      <a:r>
                        <a:rPr lang="en-US" sz="1200" b="0" i="0" kern="1200" dirty="0">
                          <a:solidFill>
                            <a:schemeClr val="dk1"/>
                          </a:solidFill>
                          <a:effectLst/>
                          <a:latin typeface="+mn-lt"/>
                          <a:ea typeface="+mn-ea"/>
                          <a:cs typeface="+mn-cs"/>
                        </a:rPr>
                        <a:t>Grow with revenues (presumably these are tied to operations and grow as the business grows).</a:t>
                      </a:r>
                    </a:p>
                    <a:p>
                      <a:pPr fontAlgn="base"/>
                      <a:r>
                        <a:rPr lang="en-US" sz="1200" b="0" i="0" kern="1200" dirty="0">
                          <a:solidFill>
                            <a:schemeClr val="dk1"/>
                          </a:solidFill>
                          <a:effectLst/>
                          <a:latin typeface="+mn-lt"/>
                          <a:ea typeface="+mn-ea"/>
                          <a:cs typeface="+mn-cs"/>
                        </a:rPr>
                        <a:t>If there’s reason to believe they are not tied to operations, straight-line the projections</a:t>
                      </a:r>
                    </a:p>
                  </a:txBody>
                  <a:tcPr/>
                </a:tc>
                <a:tc>
                  <a:txBody>
                    <a:bodyPr/>
                    <a:lstStyle/>
                    <a:p>
                      <a:pPr fontAlgn="base"/>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a:t>
                      </a:r>
                    </a:p>
                    <a:p>
                      <a:pPr fontAlgn="base"/>
                      <a:r>
                        <a:rPr lang="en-US" sz="1200" b="0" i="0" kern="1200" dirty="0" err="1">
                          <a:solidFill>
                            <a:schemeClr val="dk1"/>
                          </a:solidFill>
                          <a:effectLst/>
                          <a:latin typeface="+mn-lt"/>
                          <a:ea typeface="+mn-ea"/>
                          <a:cs typeface="+mn-cs"/>
                        </a:rPr>
                        <a:t>Tài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sản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này</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gắn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liền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với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hoạt</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động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nghiệp</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phát</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triển</a:t>
                      </a:r>
                      <a:endParaRPr lang="en-US" sz="1200" b="0" i="0" kern="1200" dirty="0">
                        <a:solidFill>
                          <a:schemeClr val="dk1"/>
                        </a:solidFill>
                        <a:effectLst/>
                        <a:latin typeface="+mn-lt"/>
                        <a:ea typeface="+mn-ea"/>
                        <a:cs typeface="+mn-cs"/>
                      </a:endParaRPr>
                    </a:p>
                  </a:txBody>
                  <a:tcPr/>
                </a:tc>
                <a:extLst>
                  <a:ext uri="{0D108BD9-81ED-4DB2-BD59-A6C34878D82A}">
                    <a16:rowId xmlns:a16="http://schemas.microsoft.com/office/drawing/2014/main" val="3579142282"/>
                  </a:ext>
                </a:extLst>
              </a:tr>
              <a:tr h="6194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Accounts payable</a:t>
                      </a:r>
                      <a:endParaRPr lang="en-US" sz="1400" dirty="0"/>
                    </a:p>
                  </a:txBody>
                  <a:tcPr/>
                </a:tc>
                <a:tc>
                  <a:txBody>
                    <a:bodyPr/>
                    <a:lstStyle/>
                    <a:p>
                      <a:pPr fontAlgn="base"/>
                      <a:r>
                        <a:rPr lang="en-US" sz="1200" b="0" i="0" kern="1200" dirty="0">
                          <a:solidFill>
                            <a:schemeClr val="dk1"/>
                          </a:solidFill>
                          <a:effectLst/>
                          <a:latin typeface="+mn-lt"/>
                          <a:ea typeface="+mn-ea"/>
                          <a:cs typeface="+mn-cs"/>
                        </a:rPr>
                        <a:t>If the payables are generated predominantly for inventory, grow with COGS. If you aren’t sure, grow with revenue.</a:t>
                      </a:r>
                    </a:p>
                    <a:p>
                      <a:pPr fontAlgn="base"/>
                      <a:r>
                        <a:rPr lang="en-US" sz="1200" b="0" i="0" kern="1200" dirty="0">
                          <a:solidFill>
                            <a:schemeClr val="dk1"/>
                          </a:solidFill>
                          <a:effectLst/>
                          <a:latin typeface="+mn-lt"/>
                          <a:ea typeface="+mn-ea"/>
                          <a:cs typeface="+mn-cs"/>
                        </a:rPr>
                        <a:t>Override with payables payment period assumption.</a:t>
                      </a:r>
                    </a:p>
                  </a:txBody>
                  <a:tcPr/>
                </a:tc>
                <a:tc>
                  <a:txBody>
                    <a:bodyPr/>
                    <a:lstStyle/>
                    <a:p>
                      <a:pPr fontAlgn="base"/>
                      <a:r>
                        <a:rPr lang="en-US" sz="1200" b="0" i="0" kern="1200" dirty="0" err="1">
                          <a:solidFill>
                            <a:schemeClr val="dk1"/>
                          </a:solidFill>
                          <a:effectLst/>
                          <a:latin typeface="+mn-lt"/>
                          <a:ea typeface="+mn-ea"/>
                          <a:cs typeface="+mn-cs"/>
                        </a:rPr>
                        <a:t>Nếu</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khoản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phải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trả</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chủ</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yếu</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là</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hàng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tồn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thì</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nó</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giá</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vốn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hàng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bán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và</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thường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a:t>
                      </a:r>
                    </a:p>
                    <a:p>
                      <a:pPr fontAlgn="base"/>
                      <a:r>
                        <a:rPr lang="en-US" sz="1200" b="0" i="0" kern="1200" dirty="0" err="1">
                          <a:solidFill>
                            <a:schemeClr val="dk1"/>
                          </a:solidFill>
                          <a:effectLst/>
                          <a:latin typeface="+mn-lt"/>
                          <a:ea typeface="+mn-ea"/>
                          <a:cs typeface="+mn-cs"/>
                        </a:rPr>
                        <a:t>Nó</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được</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tính</a:t>
                      </a:r>
                      <a:r>
                        <a:rPr lang="en-US" sz="1200" b="0" i="0" kern="1200" dirty="0">
                          <a:solidFill>
                            <a:schemeClr val="dk1"/>
                          </a:solidFill>
                          <a:effectLst/>
                          <a:latin typeface="+mn-lt"/>
                          <a:ea typeface="+mn-ea"/>
                          <a:cs typeface="+mn-cs"/>
                        </a:rPr>
                        <a:t> toán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thời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gian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thanh</a:t>
                      </a:r>
                      <a:r>
                        <a:rPr lang="en-US" sz="1200" b="0" i="0" kern="1200" dirty="0">
                          <a:solidFill>
                            <a:schemeClr val="dk1"/>
                          </a:solidFill>
                          <a:effectLst/>
                          <a:latin typeface="+mn-lt"/>
                          <a:ea typeface="+mn-ea"/>
                          <a:cs typeface="+mn-cs"/>
                        </a:rPr>
                        <a:t> toán </a:t>
                      </a:r>
                      <a:r>
                        <a:rPr lang="en-US" sz="1200" b="0" i="0" kern="1200" dirty="0" err="1">
                          <a:solidFill>
                            <a:schemeClr val="dk1"/>
                          </a:solidFill>
                          <a:effectLst/>
                          <a:latin typeface="+mn-lt"/>
                          <a:ea typeface="+mn-ea"/>
                          <a:cs typeface="+mn-cs"/>
                        </a:rPr>
                        <a:t>các</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khoản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phải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trả</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bình</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quân</a:t>
                      </a:r>
                      <a:endParaRPr lang="en-US" sz="1200" b="0" i="0" kern="1200" dirty="0">
                        <a:solidFill>
                          <a:schemeClr val="dk1"/>
                        </a:solidFill>
                        <a:effectLst/>
                        <a:latin typeface="+mn-lt"/>
                        <a:ea typeface="+mn-ea"/>
                        <a:cs typeface="+mn-cs"/>
                      </a:endParaRPr>
                    </a:p>
                  </a:txBody>
                  <a:tcPr/>
                </a:tc>
                <a:extLst>
                  <a:ext uri="{0D108BD9-81ED-4DB2-BD59-A6C34878D82A}">
                    <a16:rowId xmlns:a16="http://schemas.microsoft.com/office/drawing/2014/main" val="2214639412"/>
                  </a:ext>
                </a:extLst>
              </a:tr>
              <a:tr h="5735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Accrued Expenses</a:t>
                      </a:r>
                      <a:endParaRPr lang="en-US" sz="1400" dirty="0"/>
                    </a:p>
                  </a:txBody>
                  <a:tcPr/>
                </a:tc>
                <a:tc>
                  <a:txBody>
                    <a:bodyPr/>
                    <a:lstStyle/>
                    <a:p>
                      <a:r>
                        <a:rPr lang="en-US" sz="1200" b="0" i="0" kern="1200" dirty="0">
                          <a:solidFill>
                            <a:schemeClr val="dk1"/>
                          </a:solidFill>
                          <a:effectLst/>
                          <a:latin typeface="+mn-lt"/>
                          <a:ea typeface="+mn-ea"/>
                          <a:cs typeface="+mn-cs"/>
                        </a:rPr>
                        <a:t>If the accrued expenses are largely for expenses that will be classified as SG&amp;A, grow with SG&amp;A. If you aren’t sure, grow with revenue</a:t>
                      </a:r>
                      <a:endParaRPr lang="en-US" sz="1200" dirty="0"/>
                    </a:p>
                  </a:txBody>
                  <a:tcPr/>
                </a:tc>
                <a:tc>
                  <a:txBody>
                    <a:bodyPr/>
                    <a:lstStyle/>
                    <a:p>
                      <a:r>
                        <a:rPr lang="en-US" sz="1200" dirty="0" err="1"/>
                        <a:t>Tăng</a:t>
                      </a:r>
                      <a:r>
                        <a:rPr lang="en-US" sz="1200" dirty="0"/>
                        <a:t> </a:t>
                      </a:r>
                      <a:r>
                        <a:rPr lang="en-US" sz="1200" dirty="0" err="1"/>
                        <a:t>theo</a:t>
                      </a:r>
                      <a:r>
                        <a:rPr lang="en-US" sz="1200" dirty="0"/>
                        <a:t> chi </a:t>
                      </a:r>
                      <a:r>
                        <a:rPr lang="en-US" sz="1200" dirty="0" err="1"/>
                        <a:t>phí</a:t>
                      </a:r>
                      <a:r>
                        <a:rPr lang="en-US" sz="1200" dirty="0"/>
                        <a:t> </a:t>
                      </a:r>
                      <a:r>
                        <a:rPr lang="en-US" sz="1200" dirty="0" err="1"/>
                        <a:t>mà</a:t>
                      </a:r>
                      <a:r>
                        <a:rPr lang="en-US" sz="1200" dirty="0"/>
                        <a:t> </a:t>
                      </a:r>
                      <a:r>
                        <a:rPr lang="en-US" sz="1200" dirty="0" err="1"/>
                        <a:t>nó</a:t>
                      </a:r>
                      <a:r>
                        <a:rPr lang="en-US" sz="1200" dirty="0"/>
                        <a:t> </a:t>
                      </a:r>
                      <a:r>
                        <a:rPr lang="en-US" sz="1200" dirty="0" err="1"/>
                        <a:t>được</a:t>
                      </a:r>
                      <a:r>
                        <a:rPr lang="en-US" sz="1200" dirty="0"/>
                        <a:t> </a:t>
                      </a:r>
                      <a:r>
                        <a:rPr lang="en-US" sz="1200" dirty="0" err="1"/>
                        <a:t>phân</a:t>
                      </a:r>
                      <a:r>
                        <a:rPr lang="en-US" sz="1200" dirty="0"/>
                        <a:t> </a:t>
                      </a:r>
                      <a:r>
                        <a:rPr lang="en-US" sz="1200" dirty="0" err="1"/>
                        <a:t>loại</a:t>
                      </a:r>
                      <a:endParaRPr lang="en-US" sz="1200" dirty="0"/>
                    </a:p>
                    <a:p>
                      <a:r>
                        <a:rPr lang="en-US" sz="1200" dirty="0" err="1"/>
                        <a:t>Nếu</a:t>
                      </a:r>
                      <a:r>
                        <a:rPr lang="en-US" sz="1200" dirty="0"/>
                        <a:t> </a:t>
                      </a:r>
                      <a:r>
                        <a:rPr lang="en-US" sz="1200" dirty="0" err="1"/>
                        <a:t>không</a:t>
                      </a:r>
                      <a:r>
                        <a:rPr lang="en-US" sz="1200" dirty="0"/>
                        <a:t> </a:t>
                      </a:r>
                      <a:r>
                        <a:rPr lang="en-US" sz="1200" dirty="0" err="1"/>
                        <a:t>chắc</a:t>
                      </a:r>
                      <a:r>
                        <a:rPr lang="en-US" sz="1200" dirty="0"/>
                        <a:t> </a:t>
                      </a:r>
                      <a:r>
                        <a:rPr lang="en-US" sz="1200" dirty="0" err="1"/>
                        <a:t>chắn</a:t>
                      </a:r>
                      <a:r>
                        <a:rPr lang="en-US" sz="1200" dirty="0"/>
                        <a:t> , </a:t>
                      </a:r>
                      <a:r>
                        <a:rPr lang="en-US" sz="1200" dirty="0" err="1"/>
                        <a:t>dự</a:t>
                      </a:r>
                      <a:r>
                        <a:rPr lang="en-US" sz="1200" dirty="0"/>
                        <a:t> </a:t>
                      </a:r>
                      <a:r>
                        <a:rPr lang="en-US" sz="1200" dirty="0" err="1"/>
                        <a:t>báo</a:t>
                      </a:r>
                      <a:r>
                        <a:rPr lang="en-US" sz="1200" dirty="0"/>
                        <a:t> </a:t>
                      </a:r>
                      <a:r>
                        <a:rPr lang="en-US" sz="1200" dirty="0" err="1"/>
                        <a:t>tăng</a:t>
                      </a:r>
                      <a:r>
                        <a:rPr lang="en-US" sz="1200" dirty="0"/>
                        <a:t> </a:t>
                      </a:r>
                      <a:r>
                        <a:rPr lang="en-US" sz="1200" dirty="0" err="1"/>
                        <a:t>trưởng</a:t>
                      </a:r>
                      <a:r>
                        <a:rPr lang="en-US" sz="1200" dirty="0"/>
                        <a:t> </a:t>
                      </a:r>
                      <a:r>
                        <a:rPr lang="en-US" sz="1200" dirty="0" err="1"/>
                        <a:t>theo</a:t>
                      </a:r>
                      <a:r>
                        <a:rPr lang="en-US" sz="1200" dirty="0"/>
                        <a:t> </a:t>
                      </a:r>
                      <a:r>
                        <a:rPr lang="en-US" sz="1200" dirty="0" err="1"/>
                        <a:t>doanh</a:t>
                      </a:r>
                      <a:r>
                        <a:rPr lang="en-US" sz="1200" dirty="0"/>
                        <a:t> thu</a:t>
                      </a:r>
                    </a:p>
                  </a:txBody>
                  <a:tcPr/>
                </a:tc>
                <a:extLst>
                  <a:ext uri="{0D108BD9-81ED-4DB2-BD59-A6C34878D82A}">
                    <a16:rowId xmlns:a16="http://schemas.microsoft.com/office/drawing/2014/main" val="625856282"/>
                  </a:ext>
                </a:extLst>
              </a:tr>
              <a:tr h="79642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Deferred revenue</a:t>
                      </a:r>
                      <a:endParaRPr lang="en-US" sz="1400" dirty="0"/>
                    </a:p>
                  </a:txBody>
                  <a:tcPr/>
                </a:tc>
                <a:tc>
                  <a:txBody>
                    <a:bodyPr/>
                    <a:lstStyle/>
                    <a:p>
                      <a:pPr fontAlgn="base"/>
                      <a:r>
                        <a:rPr lang="en-US" sz="1200" b="0" i="0" kern="1200" dirty="0">
                          <a:solidFill>
                            <a:schemeClr val="dk1"/>
                          </a:solidFill>
                          <a:effectLst/>
                          <a:latin typeface="+mn-lt"/>
                          <a:ea typeface="+mn-ea"/>
                          <a:cs typeface="+mn-cs"/>
                        </a:rPr>
                        <a:t>Refers to sales that cannot be recognized as revenue yet. Examples include gift cards and software for which upfront payment implies rights to future upgrades.</a:t>
                      </a:r>
                    </a:p>
                    <a:p>
                      <a:pPr fontAlgn="base"/>
                      <a:r>
                        <a:rPr lang="en-US" sz="1200" b="0" i="0" kern="1200" dirty="0">
                          <a:solidFill>
                            <a:schemeClr val="dk1"/>
                          </a:solidFill>
                          <a:effectLst/>
                          <a:latin typeface="+mn-lt"/>
                          <a:ea typeface="+mn-ea"/>
                          <a:cs typeface="+mn-cs"/>
                        </a:rPr>
                        <a:t>Grow with the revenue growth rate.</a:t>
                      </a:r>
                    </a:p>
                  </a:txBody>
                  <a:tcPr/>
                </a:tc>
                <a:tc>
                  <a:txBody>
                    <a:bodyPr/>
                    <a:lstStyle/>
                    <a:p>
                      <a:pPr fontAlgn="base"/>
                      <a:r>
                        <a:rPr lang="en-US" sz="1200" b="0" i="0" kern="1200" dirty="0" err="1">
                          <a:solidFill>
                            <a:schemeClr val="dk1"/>
                          </a:solidFill>
                          <a:effectLst/>
                          <a:latin typeface="+mn-lt"/>
                          <a:ea typeface="+mn-ea"/>
                          <a:cs typeface="+mn-cs"/>
                        </a:rPr>
                        <a:t>Khoản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 </a:t>
                      </a:r>
                      <a:r>
                        <a:rPr lang="en-US" sz="1200" b="0" i="0" kern="1200" dirty="0" err="1">
                          <a:solidFill>
                            <a:schemeClr val="dk1"/>
                          </a:solidFill>
                          <a:effectLst/>
                          <a:latin typeface="+mn-lt"/>
                          <a:ea typeface="+mn-ea"/>
                          <a:cs typeface="+mn-cs"/>
                        </a:rPr>
                        <a:t>nhận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trước</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như</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thẻ</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quà</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tặng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khoản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trả</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trước</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của</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khách</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hàng</a:t>
                      </a:r>
                      <a:r>
                        <a:rPr lang="en-US" sz="1200" b="0" i="0" kern="1200" dirty="0">
                          <a:solidFill>
                            <a:schemeClr val="dk1"/>
                          </a:solidFill>
                          <a:effectLst/>
                          <a:latin typeface="+mn-lt"/>
                          <a:ea typeface="+mn-ea"/>
                          <a:cs typeface="+mn-cs"/>
                        </a:rPr>
                        <a:t>.</a:t>
                      </a:r>
                    </a:p>
                    <a:p>
                      <a:pPr fontAlgn="base"/>
                      <a:r>
                        <a:rPr lang="en-US" sz="1200" b="0" i="0" kern="1200" dirty="0" err="1">
                          <a:solidFill>
                            <a:schemeClr val="dk1"/>
                          </a:solidFill>
                          <a:effectLst/>
                          <a:latin typeface="+mn-lt"/>
                          <a:ea typeface="+mn-ea"/>
                          <a:cs typeface="+mn-cs"/>
                        </a:rPr>
                        <a:t>Khoảng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này</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a:t>
                      </a:r>
                    </a:p>
                  </a:txBody>
                  <a:tcPr/>
                </a:tc>
                <a:extLst>
                  <a:ext uri="{0D108BD9-81ED-4DB2-BD59-A6C34878D82A}">
                    <a16:rowId xmlns:a16="http://schemas.microsoft.com/office/drawing/2014/main" val="1049210084"/>
                  </a:ext>
                </a:extLst>
              </a:tr>
              <a:tr h="4424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Taxes Payable</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Grow with the revenue growth rate.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Grow with the growth rate in tax expense on the income statement.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 </a:t>
                      </a:r>
                      <a:r>
                        <a:rPr lang="en-US" sz="1200" b="0" i="0" kern="1200" dirty="0" err="1">
                          <a:solidFill>
                            <a:schemeClr val="dk1"/>
                          </a:solidFill>
                          <a:effectLst/>
                          <a:latin typeface="+mn-lt"/>
                          <a:ea typeface="+mn-ea"/>
                          <a:cs typeface="+mn-cs"/>
                        </a:rPr>
                        <a:t>thuế</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suất</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và</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kỳ</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hạn</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nộp</a:t>
                      </a:r>
                      <a:endParaRPr lang="en-US" sz="12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VAT : </a:t>
                      </a:r>
                      <a:r>
                        <a:rPr lang="en-US" sz="1200" b="0" i="0" kern="1200" dirty="0" err="1">
                          <a:solidFill>
                            <a:schemeClr val="dk1"/>
                          </a:solidFill>
                          <a:effectLst/>
                          <a:latin typeface="+mn-lt"/>
                          <a:ea typeface="+mn-ea"/>
                          <a:cs typeface="+mn-cs"/>
                        </a:rPr>
                        <a:t>ảnh</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bởi</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 </a:t>
                      </a:r>
                      <a:r>
                        <a:rPr lang="en-US" sz="1200" b="0" i="0" kern="1200" dirty="0" err="1">
                          <a:solidFill>
                            <a:schemeClr val="dk1"/>
                          </a:solidFill>
                          <a:effectLst/>
                          <a:latin typeface="+mn-lt"/>
                          <a:ea typeface="+mn-ea"/>
                          <a:cs typeface="+mn-cs"/>
                        </a:rPr>
                        <a:t>và</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thuế</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suất</a:t>
                      </a:r>
                      <a:r>
                        <a:rPr lang="en-US" sz="1200" b="0" i="0" kern="1200" dirty="0">
                          <a:solidFill>
                            <a:schemeClr val="dk1"/>
                          </a:solidFill>
                          <a:effectLst/>
                          <a:latin typeface="+mn-lt"/>
                          <a:ea typeface="+mn-ea"/>
                          <a:cs typeface="+mn-cs"/>
                        </a:rPr>
                        <a:t> VAT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CIT : </a:t>
                      </a:r>
                      <a:r>
                        <a:rPr lang="en-US" sz="1200" b="0" i="0" kern="1200" dirty="0" err="1">
                          <a:solidFill>
                            <a:schemeClr val="dk1"/>
                          </a:solidFill>
                          <a:effectLst/>
                          <a:latin typeface="+mn-lt"/>
                          <a:ea typeface="+mn-ea"/>
                          <a:cs typeface="+mn-cs"/>
                        </a:rPr>
                        <a:t>ảnh</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bởi</a:t>
                      </a:r>
                      <a:r>
                        <a:rPr lang="en-US" sz="1200" b="0" i="0" kern="1200" dirty="0">
                          <a:solidFill>
                            <a:schemeClr val="dk1"/>
                          </a:solidFill>
                          <a:effectLst/>
                          <a:latin typeface="+mn-lt"/>
                          <a:ea typeface="+mn-ea"/>
                          <a:cs typeface="+mn-cs"/>
                        </a:rPr>
                        <a:t> thu </a:t>
                      </a:r>
                      <a:r>
                        <a:rPr lang="en-US" sz="1200" b="0" i="0" kern="1200" dirty="0" err="1">
                          <a:solidFill>
                            <a:schemeClr val="dk1"/>
                          </a:solidFill>
                          <a:effectLst/>
                          <a:latin typeface="+mn-lt"/>
                          <a:ea typeface="+mn-ea"/>
                          <a:cs typeface="+mn-cs"/>
                        </a:rPr>
                        <a:t>nhập</a:t>
                      </a:r>
                      <a:r>
                        <a:rPr lang="en-US" sz="1200" b="0" i="0" kern="1200" dirty="0">
                          <a:solidFill>
                            <a:schemeClr val="dk1"/>
                          </a:solidFill>
                          <a:effectLst/>
                          <a:latin typeface="+mn-lt"/>
                          <a:ea typeface="+mn-ea"/>
                          <a:cs typeface="+mn-cs"/>
                        </a:rPr>
                        <a:t> DN </a:t>
                      </a:r>
                      <a:r>
                        <a:rPr lang="en-US" sz="1200" b="0" i="0" kern="1200" dirty="0" err="1">
                          <a:solidFill>
                            <a:schemeClr val="dk1"/>
                          </a:solidFill>
                          <a:effectLst/>
                          <a:latin typeface="+mn-lt"/>
                          <a:ea typeface="+mn-ea"/>
                          <a:cs typeface="+mn-cs"/>
                        </a:rPr>
                        <a:t>và</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thuế</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suất</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thuế</a:t>
                      </a:r>
                      <a:r>
                        <a:rPr lang="en-US" sz="1200" b="0" i="0" kern="1200" dirty="0">
                          <a:solidFill>
                            <a:schemeClr val="dk1"/>
                          </a:solidFill>
                          <a:effectLst/>
                          <a:latin typeface="+mn-lt"/>
                          <a:ea typeface="+mn-ea"/>
                          <a:cs typeface="+mn-cs"/>
                        </a:rPr>
                        <a:t> TNDN</a:t>
                      </a:r>
                    </a:p>
                  </a:txBody>
                  <a:tcPr/>
                </a:tc>
                <a:extLst>
                  <a:ext uri="{0D108BD9-81ED-4DB2-BD59-A6C34878D82A}">
                    <a16:rowId xmlns:a16="http://schemas.microsoft.com/office/drawing/2014/main" val="201954387"/>
                  </a:ext>
                </a:extLst>
              </a:tr>
              <a:tr h="6194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303030"/>
                          </a:solidFill>
                          <a:effectLst/>
                          <a:latin typeface="-apple-system"/>
                        </a:rPr>
                        <a:t>Other current liabilities</a:t>
                      </a:r>
                      <a:endParaRPr lang="en-US" sz="1400" dirty="0"/>
                    </a:p>
                  </a:txBody>
                  <a:tcPr/>
                </a:tc>
                <a:tc>
                  <a:txBody>
                    <a:bodyPr/>
                    <a:lstStyle/>
                    <a:p>
                      <a:pPr fontAlgn="base"/>
                      <a:r>
                        <a:rPr lang="en-US" sz="1200" b="0" i="0" kern="1200" dirty="0">
                          <a:solidFill>
                            <a:schemeClr val="dk1"/>
                          </a:solidFill>
                          <a:effectLst/>
                          <a:latin typeface="+mn-lt"/>
                          <a:ea typeface="+mn-ea"/>
                          <a:cs typeface="+mn-cs"/>
                        </a:rPr>
                        <a:t>Grow with revenues.</a:t>
                      </a:r>
                    </a:p>
                    <a:p>
                      <a:pPr fontAlgn="base"/>
                      <a:r>
                        <a:rPr lang="en-US" sz="1200" b="0" i="0" kern="1200" dirty="0">
                          <a:solidFill>
                            <a:schemeClr val="dk1"/>
                          </a:solidFill>
                          <a:effectLst/>
                          <a:latin typeface="+mn-lt"/>
                          <a:ea typeface="+mn-ea"/>
                          <a:cs typeface="+mn-cs"/>
                        </a:rPr>
                        <a:t>If there’s reason to believe they are not tied to operations, straight-line the projections.</a:t>
                      </a:r>
                    </a:p>
                  </a:txBody>
                  <a:tcPr/>
                </a:tc>
                <a:tc>
                  <a:txBody>
                    <a:bodyPr/>
                    <a:lstStyle/>
                    <a:p>
                      <a:pPr fontAlgn="base"/>
                      <a:r>
                        <a:rPr lang="en-US" sz="1200" b="0" i="0" kern="1200" dirty="0" err="1">
                          <a:solidFill>
                            <a:schemeClr val="dk1"/>
                          </a:solidFill>
                          <a:effectLst/>
                          <a:latin typeface="+mn-lt"/>
                          <a:ea typeface="+mn-ea"/>
                          <a:cs typeface="+mn-cs"/>
                        </a:rPr>
                        <a:t>Tăng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trưởng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doanh</a:t>
                      </a:r>
                      <a:r>
                        <a:rPr lang="en-US" sz="1200" b="0" i="0" kern="1200" dirty="0">
                          <a:solidFill>
                            <a:schemeClr val="dk1"/>
                          </a:solidFill>
                          <a:effectLst/>
                          <a:latin typeface="+mn-lt"/>
                          <a:ea typeface="+mn-ea"/>
                          <a:cs typeface="+mn-cs"/>
                        </a:rPr>
                        <a:t> thu </a:t>
                      </a:r>
                      <a:r>
                        <a:rPr lang="en-US" sz="1200" b="0" i="0" kern="1200" dirty="0" err="1">
                          <a:solidFill>
                            <a:schemeClr val="dk1"/>
                          </a:solidFill>
                          <a:effectLst/>
                          <a:latin typeface="+mn-lt"/>
                          <a:ea typeface="+mn-ea"/>
                          <a:cs typeface="+mn-cs"/>
                        </a:rPr>
                        <a:t>hoặc</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nếu</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không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chắc</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nó</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ảnh</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hưởng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hoạt</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động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thì</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có</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thể</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dự</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báo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theo</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đường</a:t>
                      </a:r>
                      <a:r>
                        <a:rPr lang="en-US" sz="1200" b="0" i="0" kern="1200" dirty="0">
                          <a:solidFill>
                            <a:schemeClr val="dk1"/>
                          </a:solidFill>
                          <a:effectLst/>
                          <a:latin typeface="+mn-lt"/>
                          <a:ea typeface="+mn-ea"/>
                          <a:cs typeface="+mn-cs"/>
                        </a:rPr>
                        <a:t> </a:t>
                      </a:r>
                      <a:r>
                        <a:rPr lang="en-US" sz="1200" b="0" i="0" kern="1200" dirty="0" err="1">
                          <a:solidFill>
                            <a:schemeClr val="dk1"/>
                          </a:solidFill>
                          <a:effectLst/>
                          <a:latin typeface="+mn-lt"/>
                          <a:ea typeface="+mn-ea"/>
                          <a:cs typeface="+mn-cs"/>
                        </a:rPr>
                        <a:t>thẳng</a:t>
                      </a:r>
                      <a:endParaRPr lang="en-US" sz="1200" b="0" i="0" kern="1200" dirty="0">
                        <a:solidFill>
                          <a:schemeClr val="dk1"/>
                        </a:solidFill>
                        <a:effectLst/>
                        <a:latin typeface="+mn-lt"/>
                        <a:ea typeface="+mn-ea"/>
                        <a:cs typeface="+mn-cs"/>
                      </a:endParaRPr>
                    </a:p>
                  </a:txBody>
                  <a:tcPr/>
                </a:tc>
                <a:extLst>
                  <a:ext uri="{0D108BD9-81ED-4DB2-BD59-A6C34878D82A}">
                    <a16:rowId xmlns:a16="http://schemas.microsoft.com/office/drawing/2014/main" val="2737200527"/>
                  </a:ext>
                </a:extLst>
              </a:tr>
            </a:tbl>
          </a:graphicData>
        </a:graphic>
      </p:graphicFrame>
    </p:spTree>
    <p:extLst>
      <p:ext uri="{BB962C8B-B14F-4D97-AF65-F5344CB8AC3E}">
        <p14:creationId xmlns:p14="http://schemas.microsoft.com/office/powerpoint/2010/main" val="772740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781FE8A-1D16-5D82-8982-729113B4E9FD}"/>
              </a:ext>
            </a:extLst>
          </p:cNvPr>
          <p:cNvGraphicFramePr>
            <a:graphicFrameLocks noGrp="1"/>
          </p:cNvGraphicFramePr>
          <p:nvPr/>
        </p:nvGraphicFramePr>
        <p:xfrm>
          <a:off x="147638" y="76199"/>
          <a:ext cx="11896724" cy="7461951"/>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162841514"/>
                    </a:ext>
                  </a:extLst>
                </a:gridCol>
                <a:gridCol w="4558814">
                  <a:extLst>
                    <a:ext uri="{9D8B030D-6E8A-4147-A177-3AD203B41FA5}">
                      <a16:colId xmlns:a16="http://schemas.microsoft.com/office/drawing/2014/main" val="2570217662"/>
                    </a:ext>
                  </a:extLst>
                </a:gridCol>
                <a:gridCol w="5280510">
                  <a:extLst>
                    <a:ext uri="{9D8B030D-6E8A-4147-A177-3AD203B41FA5}">
                      <a16:colId xmlns:a16="http://schemas.microsoft.com/office/drawing/2014/main" val="2880344214"/>
                    </a:ext>
                  </a:extLst>
                </a:gridCol>
              </a:tblGrid>
              <a:tr h="7894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Name</a:t>
                      </a:r>
                    </a:p>
                  </a:txBody>
                  <a:tcPr/>
                </a:tc>
                <a:tc>
                  <a:txBody>
                    <a:bodyPr/>
                    <a:lstStyle/>
                    <a:p>
                      <a:pPr algn="ctr"/>
                      <a:r>
                        <a:rPr lang="en-US" sz="1200" dirty="0">
                          <a:solidFill>
                            <a:schemeClr val="tx1"/>
                          </a:solidFill>
                        </a:rPr>
                        <a:t>Description</a:t>
                      </a:r>
                    </a:p>
                  </a:txBody>
                  <a:tcPr/>
                </a:tc>
                <a:tc>
                  <a:txBody>
                    <a:bodyPr/>
                    <a:lstStyle/>
                    <a:p>
                      <a:pPr algn="ctr"/>
                      <a:r>
                        <a:rPr lang="en-US" sz="1200" dirty="0">
                          <a:solidFill>
                            <a:schemeClr val="tx1"/>
                          </a:solidFill>
                        </a:rPr>
                        <a:t>Vietnamese</a:t>
                      </a:r>
                    </a:p>
                  </a:txBody>
                  <a:tcPr/>
                </a:tc>
                <a:extLst>
                  <a:ext uri="{0D108BD9-81ED-4DB2-BD59-A6C34878D82A}">
                    <a16:rowId xmlns:a16="http://schemas.microsoft.com/office/drawing/2014/main" val="2039003886"/>
                  </a:ext>
                </a:extLst>
              </a:tr>
              <a:tr h="9250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kern="1200" dirty="0">
                          <a:solidFill>
                            <a:schemeClr val="tx1"/>
                          </a:solidFill>
                          <a:effectLst/>
                          <a:latin typeface="+mn-lt"/>
                          <a:ea typeface="+mn-ea"/>
                          <a:cs typeface="+mn-cs"/>
                        </a:rPr>
                        <a:t>PP&amp;E</a:t>
                      </a:r>
                      <a:r>
                        <a:rPr lang="en-US" sz="1400" b="0" i="1" kern="1200" dirty="0">
                          <a:solidFill>
                            <a:schemeClr val="tx1"/>
                          </a:solidFill>
                          <a:effectLst/>
                          <a:latin typeface="+mn-lt"/>
                          <a:ea typeface="+mn-ea"/>
                          <a:cs typeface="+mn-cs"/>
                        </a:rPr>
                        <a:t>(Property, plant and equipment)</a:t>
                      </a:r>
                    </a:p>
                  </a:txBody>
                  <a:tcPr/>
                </a:tc>
                <a:tc>
                  <a:txBody>
                    <a:bodyPr/>
                    <a:lstStyle/>
                    <a:p>
                      <a:pPr algn="ctr"/>
                      <a:r>
                        <a:rPr lang="en-US" sz="1200" b="0" i="1" kern="1200" dirty="0">
                          <a:solidFill>
                            <a:schemeClr val="tx1"/>
                          </a:solidFill>
                          <a:effectLst/>
                          <a:latin typeface="+mn-lt"/>
                          <a:ea typeface="+mn-ea"/>
                          <a:cs typeface="+mn-cs"/>
                        </a:rPr>
                        <a:t>PP&amp;E (BOP) + capital expenditures ‑ depreciation‑ asset sales = PP&amp;E (EOP)</a:t>
                      </a:r>
                      <a:endParaRPr lang="en-US" sz="1200" dirty="0">
                        <a:solidFill>
                          <a:schemeClr val="tx1"/>
                        </a:solidFill>
                      </a:endParaRPr>
                    </a:p>
                  </a:txBody>
                  <a:tcPr/>
                </a:tc>
                <a:tc>
                  <a:txBody>
                    <a:bodyPr/>
                    <a:lstStyle/>
                    <a:p>
                      <a:pPr algn="ctr"/>
                      <a:r>
                        <a:rPr lang="en-US" sz="1200" dirty="0" err="1">
                          <a:solidFill>
                            <a:schemeClr val="tx1"/>
                          </a:solidFill>
                        </a:rPr>
                        <a:t>Số</a:t>
                      </a:r>
                      <a:r>
                        <a:rPr lang="en-US" sz="1200" dirty="0">
                          <a:solidFill>
                            <a:schemeClr val="tx1"/>
                          </a:solidFill>
                        </a:rPr>
                        <a:t> </a:t>
                      </a:r>
                      <a:r>
                        <a:rPr lang="en-US" sz="1200" dirty="0" err="1">
                          <a:solidFill>
                            <a:schemeClr val="tx1"/>
                          </a:solidFill>
                        </a:rPr>
                        <a:t>dư</a:t>
                      </a:r>
                      <a:r>
                        <a:rPr lang="en-US" sz="1200" dirty="0">
                          <a:solidFill>
                            <a:schemeClr val="tx1"/>
                          </a:solidFill>
                        </a:rPr>
                        <a:t> </a:t>
                      </a:r>
                      <a:r>
                        <a:rPr lang="en-US" sz="1200" dirty="0" err="1">
                          <a:solidFill>
                            <a:schemeClr val="tx1"/>
                          </a:solidFill>
                        </a:rPr>
                        <a:t>cuối</a:t>
                      </a:r>
                      <a:r>
                        <a:rPr lang="en-US" sz="1200" dirty="0">
                          <a:solidFill>
                            <a:schemeClr val="tx1"/>
                          </a:solidFill>
                        </a:rPr>
                        <a:t> </a:t>
                      </a:r>
                      <a:r>
                        <a:rPr lang="en-US" sz="1200" dirty="0" err="1">
                          <a:solidFill>
                            <a:schemeClr val="tx1"/>
                          </a:solidFill>
                        </a:rPr>
                        <a:t>kỳ</a:t>
                      </a:r>
                      <a:r>
                        <a:rPr lang="en-US" sz="1200" dirty="0">
                          <a:solidFill>
                            <a:schemeClr val="tx1"/>
                          </a:solidFill>
                        </a:rPr>
                        <a:t> = </a:t>
                      </a:r>
                      <a:r>
                        <a:rPr lang="en-US" sz="1200" dirty="0" err="1">
                          <a:solidFill>
                            <a:schemeClr val="tx1"/>
                          </a:solidFill>
                        </a:rPr>
                        <a:t>Số</a:t>
                      </a:r>
                      <a:r>
                        <a:rPr lang="en-US" sz="1200" dirty="0">
                          <a:solidFill>
                            <a:schemeClr val="tx1"/>
                          </a:solidFill>
                        </a:rPr>
                        <a:t> </a:t>
                      </a:r>
                      <a:r>
                        <a:rPr lang="en-US" sz="1200" dirty="0" err="1">
                          <a:solidFill>
                            <a:schemeClr val="tx1"/>
                          </a:solidFill>
                        </a:rPr>
                        <a:t>dư</a:t>
                      </a:r>
                      <a:r>
                        <a:rPr lang="en-US" sz="1200" dirty="0">
                          <a:solidFill>
                            <a:schemeClr val="tx1"/>
                          </a:solidFill>
                        </a:rPr>
                        <a:t> </a:t>
                      </a:r>
                      <a:r>
                        <a:rPr lang="en-US" sz="1200" dirty="0" err="1">
                          <a:solidFill>
                            <a:schemeClr val="tx1"/>
                          </a:solidFill>
                        </a:rPr>
                        <a:t>đầu</a:t>
                      </a:r>
                      <a:r>
                        <a:rPr lang="en-US" sz="1200" dirty="0">
                          <a:solidFill>
                            <a:schemeClr val="tx1"/>
                          </a:solidFill>
                        </a:rPr>
                        <a:t> </a:t>
                      </a:r>
                      <a:r>
                        <a:rPr lang="en-US" sz="1200" dirty="0" err="1">
                          <a:solidFill>
                            <a:schemeClr val="tx1"/>
                          </a:solidFill>
                        </a:rPr>
                        <a:t>kỳ</a:t>
                      </a:r>
                      <a:r>
                        <a:rPr lang="en-US" sz="1200" dirty="0">
                          <a:solidFill>
                            <a:schemeClr val="tx1"/>
                          </a:solidFill>
                        </a:rPr>
                        <a:t> + Chi </a:t>
                      </a:r>
                      <a:r>
                        <a:rPr lang="en-US" sz="1200" dirty="0" err="1">
                          <a:solidFill>
                            <a:schemeClr val="tx1"/>
                          </a:solidFill>
                        </a:rPr>
                        <a:t>phí</a:t>
                      </a:r>
                      <a:r>
                        <a:rPr lang="en-US" sz="1200" dirty="0">
                          <a:solidFill>
                            <a:schemeClr val="tx1"/>
                          </a:solidFill>
                        </a:rPr>
                        <a:t> </a:t>
                      </a:r>
                      <a:r>
                        <a:rPr lang="en-US" sz="1200" dirty="0" err="1">
                          <a:solidFill>
                            <a:schemeClr val="tx1"/>
                          </a:solidFill>
                        </a:rPr>
                        <a:t>được</a:t>
                      </a:r>
                      <a:r>
                        <a:rPr lang="en-US" sz="1200" dirty="0">
                          <a:solidFill>
                            <a:schemeClr val="tx1"/>
                          </a:solidFill>
                        </a:rPr>
                        <a:t> </a:t>
                      </a:r>
                      <a:r>
                        <a:rPr lang="en-US" sz="1200" dirty="0" err="1">
                          <a:solidFill>
                            <a:schemeClr val="tx1"/>
                          </a:solidFill>
                        </a:rPr>
                        <a:t>vốn</a:t>
                      </a:r>
                      <a:r>
                        <a:rPr lang="en-US" sz="1200" dirty="0">
                          <a:solidFill>
                            <a:schemeClr val="tx1"/>
                          </a:solidFill>
                        </a:rPr>
                        <a:t> </a:t>
                      </a:r>
                      <a:r>
                        <a:rPr lang="en-US" sz="1200" dirty="0" err="1">
                          <a:solidFill>
                            <a:schemeClr val="tx1"/>
                          </a:solidFill>
                        </a:rPr>
                        <a:t>hóa</a:t>
                      </a:r>
                      <a:r>
                        <a:rPr lang="en-US" sz="1200" dirty="0">
                          <a:solidFill>
                            <a:schemeClr val="tx1"/>
                          </a:solidFill>
                        </a:rPr>
                        <a:t> </a:t>
                      </a:r>
                      <a:r>
                        <a:rPr lang="en-US" sz="1200" dirty="0" err="1">
                          <a:solidFill>
                            <a:schemeClr val="tx1"/>
                          </a:solidFill>
                        </a:rPr>
                        <a:t>trong</a:t>
                      </a:r>
                      <a:r>
                        <a:rPr lang="en-US" sz="1200" dirty="0">
                          <a:solidFill>
                            <a:schemeClr val="tx1"/>
                          </a:solidFill>
                        </a:rPr>
                        <a:t> </a:t>
                      </a:r>
                      <a:r>
                        <a:rPr lang="en-US" sz="1200" dirty="0" err="1">
                          <a:solidFill>
                            <a:schemeClr val="tx1"/>
                          </a:solidFill>
                        </a:rPr>
                        <a:t>kỳ</a:t>
                      </a:r>
                      <a:r>
                        <a:rPr lang="en-US" sz="1200" dirty="0">
                          <a:solidFill>
                            <a:schemeClr val="tx1"/>
                          </a:solidFill>
                        </a:rPr>
                        <a:t> - </a:t>
                      </a:r>
                      <a:r>
                        <a:rPr lang="en-US" sz="1200" dirty="0" err="1">
                          <a:solidFill>
                            <a:schemeClr val="tx1"/>
                          </a:solidFill>
                        </a:rPr>
                        <a:t>khấu</a:t>
                      </a:r>
                      <a:r>
                        <a:rPr lang="en-US" sz="1200" dirty="0">
                          <a:solidFill>
                            <a:schemeClr val="tx1"/>
                          </a:solidFill>
                        </a:rPr>
                        <a:t> hao – </a:t>
                      </a:r>
                      <a:r>
                        <a:rPr lang="en-US" sz="1200" dirty="0" err="1">
                          <a:solidFill>
                            <a:schemeClr val="tx1"/>
                          </a:solidFill>
                        </a:rPr>
                        <a:t>thanh</a:t>
                      </a:r>
                      <a:r>
                        <a:rPr lang="en-US" sz="1200" dirty="0">
                          <a:solidFill>
                            <a:schemeClr val="tx1"/>
                          </a:solidFill>
                        </a:rPr>
                        <a:t> </a:t>
                      </a:r>
                      <a:r>
                        <a:rPr lang="en-US" sz="1200" dirty="0" err="1">
                          <a:solidFill>
                            <a:schemeClr val="tx1"/>
                          </a:solidFill>
                        </a:rPr>
                        <a:t>lý</a:t>
                      </a:r>
                      <a:r>
                        <a:rPr lang="en-US" sz="1200" dirty="0">
                          <a:solidFill>
                            <a:schemeClr val="tx1"/>
                          </a:solidFill>
                        </a:rPr>
                        <a:t> </a:t>
                      </a:r>
                    </a:p>
                  </a:txBody>
                  <a:tcPr/>
                </a:tc>
                <a:extLst>
                  <a:ext uri="{0D108BD9-81ED-4DB2-BD59-A6C34878D82A}">
                    <a16:rowId xmlns:a16="http://schemas.microsoft.com/office/drawing/2014/main" val="575172423"/>
                  </a:ext>
                </a:extLst>
              </a:tr>
              <a:tr h="20097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kern="1200" dirty="0">
                          <a:solidFill>
                            <a:schemeClr val="dk1"/>
                          </a:solidFill>
                          <a:effectLst/>
                          <a:latin typeface="+mn-lt"/>
                          <a:ea typeface="+mn-ea"/>
                          <a:cs typeface="+mn-cs"/>
                        </a:rPr>
                        <a:t>Intangible Asset</a:t>
                      </a:r>
                    </a:p>
                  </a:txBody>
                  <a:tcPr/>
                </a:tc>
                <a:tc>
                  <a:txBody>
                    <a:bodyPr/>
                    <a:lstStyle/>
                    <a:p>
                      <a:r>
                        <a:rPr lang="en-US" sz="1200" b="0" i="1" kern="1200" dirty="0">
                          <a:solidFill>
                            <a:schemeClr val="dk1"/>
                          </a:solidFill>
                          <a:effectLst/>
                          <a:latin typeface="+mn-lt"/>
                          <a:ea typeface="+mn-ea"/>
                          <a:cs typeface="+mn-cs"/>
                        </a:rPr>
                        <a:t>intangible assets (BOP) + purchases – amortization = intangible assets (EOP)</a:t>
                      </a:r>
                    </a:p>
                    <a:p>
                      <a:r>
                        <a:rPr lang="en-US" sz="1800" b="0" i="0" kern="1200" dirty="0">
                          <a:solidFill>
                            <a:schemeClr val="dk1"/>
                          </a:solidFill>
                          <a:effectLst/>
                          <a:latin typeface="+mn-lt"/>
                          <a:ea typeface="+mn-ea"/>
                          <a:cs typeface="+mn-cs"/>
                        </a:rPr>
                        <a:t> </a:t>
                      </a:r>
                      <a:r>
                        <a:rPr lang="en-US" sz="1200" b="1" i="0" u="sng" kern="1200" dirty="0">
                          <a:solidFill>
                            <a:schemeClr val="dk1"/>
                          </a:solidFill>
                          <a:effectLst/>
                          <a:latin typeface="+mn-lt"/>
                          <a:ea typeface="+mn-ea"/>
                          <a:cs typeface="+mn-cs"/>
                        </a:rPr>
                        <a:t>Purchase :</a:t>
                      </a:r>
                      <a:r>
                        <a:rPr lang="en-US" sz="1200" b="0" i="0" kern="1200" dirty="0">
                          <a:solidFill>
                            <a:schemeClr val="dk1"/>
                          </a:solidFill>
                          <a:effectLst/>
                          <a:latin typeface="+mn-lt"/>
                          <a:ea typeface="+mn-ea"/>
                          <a:cs typeface="+mn-cs"/>
                        </a:rPr>
                        <a:t>If historical purchases are significant, grow as a % of sales. If historical trends are lumpy or undisclosed, assume no new purchases.</a:t>
                      </a:r>
                    </a:p>
                    <a:p>
                      <a:r>
                        <a:rPr lang="en-US" sz="1200" b="1" i="0" u="sng" kern="1200" dirty="0">
                          <a:solidFill>
                            <a:schemeClr val="dk1"/>
                          </a:solidFill>
                          <a:effectLst/>
                          <a:latin typeface="+mn-lt"/>
                          <a:ea typeface="+mn-ea"/>
                          <a:cs typeface="+mn-cs"/>
                        </a:rPr>
                        <a:t>Amortization : </a:t>
                      </a:r>
                      <a:r>
                        <a:rPr lang="en-US" sz="1200" b="0" i="0" kern="1200" dirty="0">
                          <a:solidFill>
                            <a:schemeClr val="dk1"/>
                          </a:solidFill>
                          <a:effectLst/>
                          <a:latin typeface="+mn-lt"/>
                          <a:ea typeface="+mn-ea"/>
                          <a:cs typeface="+mn-cs"/>
                        </a:rPr>
                        <a:t>Companies typically disclose future amortization expense for the current intangible assets in 10K footnote. Of course, if forecasting new purchases, this will have incremental impact on future amortization. In this case, apply the historical ratio of amortization/purchases.</a:t>
                      </a:r>
                      <a:endParaRPr lang="en-US" sz="1200" b="1" u="sng" dirty="0"/>
                    </a:p>
                  </a:txBody>
                  <a:tcPr/>
                </a:tc>
                <a:tc>
                  <a:txBody>
                    <a:bodyPr/>
                    <a:lstStyle/>
                    <a:p>
                      <a:endParaRPr lang="en-US" sz="1200" b="1" u="sng" dirty="0"/>
                    </a:p>
                    <a:p>
                      <a:endParaRPr lang="en-US" sz="1200" b="1" u="sng" dirty="0"/>
                    </a:p>
                    <a:p>
                      <a:endParaRPr lang="en-US" sz="1200" b="1" u="sng" dirty="0"/>
                    </a:p>
                    <a:p>
                      <a:r>
                        <a:rPr lang="en-US" sz="1200" b="1" u="sng" dirty="0"/>
                        <a:t>Mua </a:t>
                      </a:r>
                      <a:r>
                        <a:rPr lang="en-US" sz="1200" b="1" u="sng" dirty="0" err="1"/>
                        <a:t>hàng</a:t>
                      </a:r>
                      <a:r>
                        <a:rPr lang="en-US" sz="1200" b="1" u="sng" dirty="0"/>
                        <a:t> : </a:t>
                      </a:r>
                      <a:r>
                        <a:rPr lang="en-US" sz="1200" b="0" u="none" dirty="0" err="1"/>
                        <a:t>Nếu</a:t>
                      </a:r>
                      <a:r>
                        <a:rPr lang="en-US" sz="1200" b="0" u="none" dirty="0"/>
                        <a:t> </a:t>
                      </a:r>
                      <a:r>
                        <a:rPr lang="en-US" sz="1200" b="0" u="none" dirty="0" err="1"/>
                        <a:t>số</a:t>
                      </a:r>
                      <a:r>
                        <a:rPr lang="en-US" sz="1200" b="0" u="none" dirty="0"/>
                        <a:t> </a:t>
                      </a:r>
                      <a:r>
                        <a:rPr lang="en-US" sz="1200" b="0" u="none" dirty="0" err="1"/>
                        <a:t>lần</a:t>
                      </a:r>
                      <a:r>
                        <a:rPr lang="en-US" sz="1200" b="0" u="none" dirty="0"/>
                        <a:t> </a:t>
                      </a:r>
                      <a:r>
                        <a:rPr lang="en-US" sz="1200" b="0" u="none" dirty="0" err="1"/>
                        <a:t>mua</a:t>
                      </a:r>
                      <a:r>
                        <a:rPr lang="en-US" sz="1200" b="0" u="none" dirty="0"/>
                        <a:t> </a:t>
                      </a:r>
                      <a:r>
                        <a:rPr lang="en-US" sz="1200" b="0" u="none" dirty="0" err="1"/>
                        <a:t>hàng</a:t>
                      </a:r>
                      <a:r>
                        <a:rPr lang="en-US" sz="1200" b="0" u="none" dirty="0"/>
                        <a:t> </a:t>
                      </a:r>
                      <a:r>
                        <a:rPr lang="en-US" sz="1200" b="0" u="none" dirty="0" err="1"/>
                        <a:t>trong</a:t>
                      </a:r>
                      <a:r>
                        <a:rPr lang="en-US" sz="1200" b="0" u="none" dirty="0"/>
                        <a:t> </a:t>
                      </a:r>
                      <a:r>
                        <a:rPr lang="en-US" sz="1200" b="0" u="none" dirty="0" err="1"/>
                        <a:t>quá</a:t>
                      </a:r>
                      <a:r>
                        <a:rPr lang="en-US" sz="1200" b="0" u="none" dirty="0"/>
                        <a:t> </a:t>
                      </a:r>
                      <a:r>
                        <a:rPr lang="en-US" sz="1200" b="0" u="none" dirty="0" err="1"/>
                        <a:t>khứ</a:t>
                      </a:r>
                      <a:r>
                        <a:rPr lang="en-US" sz="1200" b="0" u="none" dirty="0"/>
                        <a:t> </a:t>
                      </a:r>
                      <a:r>
                        <a:rPr lang="en-US" sz="1200" b="0" u="none" dirty="0" err="1"/>
                        <a:t>là</a:t>
                      </a:r>
                      <a:r>
                        <a:rPr lang="en-US" sz="1200" b="0" u="none" dirty="0"/>
                        <a:t> </a:t>
                      </a:r>
                      <a:r>
                        <a:rPr lang="en-US" sz="1200" b="0" u="none" dirty="0" err="1"/>
                        <a:t>đáng</a:t>
                      </a:r>
                      <a:r>
                        <a:rPr lang="en-US" sz="1200" b="0" u="none" dirty="0"/>
                        <a:t> </a:t>
                      </a:r>
                      <a:r>
                        <a:rPr lang="en-US" sz="1200" b="0" u="none" dirty="0" err="1"/>
                        <a:t>kể</a:t>
                      </a:r>
                      <a:r>
                        <a:rPr lang="en-US" sz="1200" b="0" u="none" dirty="0"/>
                        <a:t> , </a:t>
                      </a:r>
                      <a:r>
                        <a:rPr lang="en-US" sz="1200" b="0" u="none" dirty="0" err="1"/>
                        <a:t>dự</a:t>
                      </a:r>
                      <a:r>
                        <a:rPr lang="en-US" sz="1200" b="0" u="none" dirty="0"/>
                        <a:t> </a:t>
                      </a:r>
                      <a:r>
                        <a:rPr lang="en-US" sz="1200" b="0" u="none" dirty="0" err="1"/>
                        <a:t>báo</a:t>
                      </a:r>
                      <a:r>
                        <a:rPr lang="en-US" sz="1200" b="0" u="none" dirty="0"/>
                        <a:t> </a:t>
                      </a:r>
                      <a:r>
                        <a:rPr lang="en-US" sz="1200" b="0" u="none" dirty="0" err="1"/>
                        <a:t>tăng</a:t>
                      </a:r>
                      <a:r>
                        <a:rPr lang="en-US" sz="1200" b="0" u="none" dirty="0"/>
                        <a:t> </a:t>
                      </a:r>
                      <a:r>
                        <a:rPr lang="en-US" sz="1200" b="0" u="none" dirty="0" err="1"/>
                        <a:t>theo</a:t>
                      </a:r>
                      <a:r>
                        <a:rPr lang="en-US" sz="1200" b="0" u="none" dirty="0"/>
                        <a:t> </a:t>
                      </a:r>
                      <a:r>
                        <a:rPr lang="en-US" sz="1200" b="0" u="none" dirty="0" err="1"/>
                        <a:t>doanh</a:t>
                      </a:r>
                      <a:r>
                        <a:rPr lang="en-US" sz="1200" b="0" u="none" dirty="0"/>
                        <a:t> </a:t>
                      </a:r>
                      <a:r>
                        <a:rPr lang="en-US" sz="1200" b="0" u="none" dirty="0" err="1"/>
                        <a:t>số</a:t>
                      </a:r>
                      <a:r>
                        <a:rPr lang="en-US" sz="1200" b="0" u="none" dirty="0"/>
                        <a:t>.</a:t>
                      </a:r>
                    </a:p>
                    <a:p>
                      <a:r>
                        <a:rPr lang="en-US" sz="1200" b="0" u="none" dirty="0" err="1"/>
                        <a:t>Nếu</a:t>
                      </a:r>
                      <a:r>
                        <a:rPr lang="en-US" sz="1200" b="0" u="none" dirty="0"/>
                        <a:t> xu </a:t>
                      </a:r>
                      <a:r>
                        <a:rPr lang="en-US" sz="1200" b="0" u="none" dirty="0" err="1"/>
                        <a:t>hướng</a:t>
                      </a:r>
                      <a:r>
                        <a:rPr lang="en-US" sz="1200" b="0" u="none" dirty="0"/>
                        <a:t> </a:t>
                      </a:r>
                      <a:r>
                        <a:rPr lang="en-US" sz="1200" b="0" u="none" dirty="0" err="1"/>
                        <a:t>lịch</a:t>
                      </a:r>
                      <a:r>
                        <a:rPr lang="en-US" sz="1200" b="0" u="none" dirty="0"/>
                        <a:t> </a:t>
                      </a:r>
                      <a:r>
                        <a:rPr lang="en-US" sz="1200" b="0" u="none" dirty="0" err="1"/>
                        <a:t>sử</a:t>
                      </a:r>
                      <a:r>
                        <a:rPr lang="en-US" sz="1200" b="0" u="none" dirty="0"/>
                        <a:t> </a:t>
                      </a:r>
                      <a:r>
                        <a:rPr lang="en-US" sz="1200" b="0" u="none" dirty="0" err="1"/>
                        <a:t>kh`ng</a:t>
                      </a:r>
                      <a:r>
                        <a:rPr lang="en-US" sz="1200" b="0" u="none" dirty="0"/>
                        <a:t> </a:t>
                      </a:r>
                      <a:r>
                        <a:rPr lang="en-US" sz="1200" b="0" u="none" dirty="0" err="1"/>
                        <a:t>rõ</a:t>
                      </a:r>
                      <a:r>
                        <a:rPr lang="en-US" sz="1200" b="0" u="none" dirty="0"/>
                        <a:t> </a:t>
                      </a:r>
                      <a:r>
                        <a:rPr lang="en-US" sz="1200" b="0" u="none" dirty="0" err="1"/>
                        <a:t>ràng</a:t>
                      </a:r>
                      <a:r>
                        <a:rPr lang="en-US" sz="1200" b="0" u="none" dirty="0"/>
                        <a:t> </a:t>
                      </a:r>
                      <a:r>
                        <a:rPr lang="en-US" sz="1200" b="0" u="none" dirty="0" err="1"/>
                        <a:t>thì</a:t>
                      </a:r>
                      <a:r>
                        <a:rPr lang="en-US" sz="1200" b="0" u="none" dirty="0"/>
                        <a:t> </a:t>
                      </a:r>
                      <a:r>
                        <a:rPr lang="en-US" sz="1200" b="0" u="none" dirty="0" err="1"/>
                        <a:t>giả</a:t>
                      </a:r>
                      <a:r>
                        <a:rPr lang="en-US" sz="1200" b="0" u="none" dirty="0"/>
                        <a:t> </a:t>
                      </a:r>
                      <a:r>
                        <a:rPr lang="en-US" sz="1200" b="0" u="none" dirty="0" err="1"/>
                        <a:t>định</a:t>
                      </a:r>
                      <a:r>
                        <a:rPr lang="en-US" sz="1200" b="0" u="none" dirty="0"/>
                        <a:t> </a:t>
                      </a:r>
                      <a:r>
                        <a:rPr lang="en-US" sz="1200" b="0" u="none" dirty="0" err="1"/>
                        <a:t>không</a:t>
                      </a:r>
                      <a:r>
                        <a:rPr lang="en-US" sz="1200" b="0" u="none" dirty="0"/>
                        <a:t> </a:t>
                      </a:r>
                      <a:r>
                        <a:rPr lang="en-US" sz="1200" b="0" u="none" dirty="0" err="1"/>
                        <a:t>phát</a:t>
                      </a:r>
                      <a:r>
                        <a:rPr lang="en-US" sz="1200" b="0" u="none" dirty="0"/>
                        <a:t> </a:t>
                      </a:r>
                      <a:r>
                        <a:rPr lang="en-US" sz="1200" b="0" u="none" dirty="0" err="1"/>
                        <a:t>sinh</a:t>
                      </a:r>
                      <a:r>
                        <a:rPr lang="en-US" sz="1200" b="0" u="none" dirty="0"/>
                        <a:t>.</a:t>
                      </a:r>
                    </a:p>
                    <a:p>
                      <a:r>
                        <a:rPr lang="en-US" sz="1200" b="0" u="none" dirty="0" err="1"/>
                        <a:t>Khấu</a:t>
                      </a:r>
                      <a:r>
                        <a:rPr lang="en-US" sz="1200" b="0" u="none" dirty="0"/>
                        <a:t> hao : </a:t>
                      </a:r>
                      <a:r>
                        <a:rPr lang="en-US" sz="1200" b="0" u="none" dirty="0" err="1"/>
                        <a:t>Sử</a:t>
                      </a:r>
                      <a:r>
                        <a:rPr lang="en-US" sz="1200" b="0" u="none" dirty="0"/>
                        <a:t> </a:t>
                      </a:r>
                      <a:r>
                        <a:rPr lang="en-US" sz="1200" b="0" u="none" dirty="0" err="1"/>
                        <a:t>dụng</a:t>
                      </a:r>
                      <a:r>
                        <a:rPr lang="en-US" sz="1200" b="0" u="none" dirty="0"/>
                        <a:t> </a:t>
                      </a:r>
                      <a:r>
                        <a:rPr lang="en-US" sz="1200" b="0" u="none" dirty="0" err="1"/>
                        <a:t>thông</a:t>
                      </a:r>
                      <a:r>
                        <a:rPr lang="en-US" sz="1200" b="0" u="none" dirty="0"/>
                        <a:t> tin </a:t>
                      </a:r>
                      <a:r>
                        <a:rPr lang="en-US" sz="1200" b="0" u="none" dirty="0" err="1"/>
                        <a:t>trên</a:t>
                      </a:r>
                      <a:r>
                        <a:rPr lang="en-US" sz="1200" b="0" u="none" dirty="0"/>
                        <a:t> </a:t>
                      </a:r>
                      <a:r>
                        <a:rPr lang="en-US" sz="1200" b="0" u="none" dirty="0" err="1"/>
                        <a:t>thuyết</a:t>
                      </a:r>
                      <a:r>
                        <a:rPr lang="en-US" sz="1200" b="0" u="none" dirty="0"/>
                        <a:t> </a:t>
                      </a:r>
                      <a:r>
                        <a:rPr lang="en-US" sz="1200" b="0" u="none" dirty="0" err="1"/>
                        <a:t>minh</a:t>
                      </a:r>
                      <a:r>
                        <a:rPr lang="en-US" sz="1200" b="0" u="none" dirty="0"/>
                        <a:t> </a:t>
                      </a:r>
                      <a:r>
                        <a:rPr lang="en-US" sz="1200" b="0" u="none" dirty="0" err="1"/>
                        <a:t>báo</a:t>
                      </a:r>
                      <a:r>
                        <a:rPr lang="en-US" sz="1200" b="0" u="none" dirty="0"/>
                        <a:t> </a:t>
                      </a:r>
                      <a:r>
                        <a:rPr lang="en-US" sz="1200" b="0" u="none" dirty="0" err="1"/>
                        <a:t>cáo</a:t>
                      </a:r>
                      <a:r>
                        <a:rPr lang="en-US" sz="1200" b="0" u="none" dirty="0"/>
                        <a:t> </a:t>
                      </a:r>
                      <a:r>
                        <a:rPr lang="en-US" sz="1200" b="0" u="none" dirty="0" err="1"/>
                        <a:t>về</a:t>
                      </a:r>
                      <a:r>
                        <a:rPr lang="en-US" sz="1200" b="0" u="none" dirty="0"/>
                        <a:t> </a:t>
                      </a:r>
                      <a:r>
                        <a:rPr lang="en-US" sz="1200" b="0" u="none" dirty="0" err="1"/>
                        <a:t>tỷ</a:t>
                      </a:r>
                      <a:r>
                        <a:rPr lang="en-US" sz="1200" b="0" u="none" dirty="0"/>
                        <a:t> </a:t>
                      </a:r>
                      <a:r>
                        <a:rPr lang="en-US" sz="1200" b="0" u="none" dirty="0" err="1"/>
                        <a:t>lệ</a:t>
                      </a:r>
                      <a:r>
                        <a:rPr lang="en-US" sz="1200" b="0" u="none" dirty="0"/>
                        <a:t> </a:t>
                      </a:r>
                      <a:r>
                        <a:rPr lang="en-US" sz="1200" b="0" u="none" dirty="0" err="1"/>
                        <a:t>khấu</a:t>
                      </a:r>
                      <a:r>
                        <a:rPr lang="en-US" sz="1200" b="0" u="none" dirty="0"/>
                        <a:t> hao </a:t>
                      </a:r>
                      <a:r>
                        <a:rPr lang="en-US" sz="1200" b="0" u="none" dirty="0" err="1"/>
                        <a:t>trong</a:t>
                      </a:r>
                      <a:r>
                        <a:rPr lang="en-US" sz="1200" b="0" u="none" dirty="0"/>
                        <a:t> </a:t>
                      </a:r>
                      <a:r>
                        <a:rPr lang="en-US" sz="1200" b="0" u="none" dirty="0" err="1"/>
                        <a:t>tương</a:t>
                      </a:r>
                      <a:r>
                        <a:rPr lang="en-US" sz="1200" b="0" u="none" dirty="0"/>
                        <a:t> </a:t>
                      </a:r>
                      <a:r>
                        <a:rPr lang="en-US" sz="1200" b="0" u="none" dirty="0" err="1"/>
                        <a:t>lai</a:t>
                      </a:r>
                      <a:r>
                        <a:rPr lang="en-US" sz="1200" b="0" u="none" dirty="0"/>
                        <a:t> </a:t>
                      </a:r>
                      <a:r>
                        <a:rPr lang="en-US" sz="1200" b="0" u="none" dirty="0" err="1"/>
                        <a:t>hoặc</a:t>
                      </a:r>
                      <a:r>
                        <a:rPr lang="en-US" sz="1200" b="0" u="none" dirty="0"/>
                        <a:t> </a:t>
                      </a:r>
                      <a:r>
                        <a:rPr lang="en-US" sz="1200" b="0" u="none" dirty="0" err="1"/>
                        <a:t>sử</a:t>
                      </a:r>
                      <a:r>
                        <a:rPr lang="en-US" sz="1200" b="0" u="none" dirty="0"/>
                        <a:t> </a:t>
                      </a:r>
                      <a:r>
                        <a:rPr lang="en-US" sz="1200" b="0" u="none" dirty="0" err="1"/>
                        <a:t>dụng</a:t>
                      </a:r>
                      <a:r>
                        <a:rPr lang="en-US" sz="1200" b="0" u="none" dirty="0"/>
                        <a:t> </a:t>
                      </a:r>
                      <a:r>
                        <a:rPr lang="en-US" sz="1200" b="0" u="none" dirty="0" err="1"/>
                        <a:t>tỷ</a:t>
                      </a:r>
                      <a:r>
                        <a:rPr lang="en-US" sz="1200" b="0" u="none" dirty="0"/>
                        <a:t> </a:t>
                      </a:r>
                      <a:r>
                        <a:rPr lang="en-US" sz="1200" b="0" u="none" dirty="0" err="1"/>
                        <a:t>lệ</a:t>
                      </a:r>
                      <a:r>
                        <a:rPr lang="en-US" sz="1200" b="0" u="none" dirty="0"/>
                        <a:t> </a:t>
                      </a:r>
                      <a:r>
                        <a:rPr lang="en-US" sz="1200" b="0" u="none" dirty="0" err="1"/>
                        <a:t>khấu</a:t>
                      </a:r>
                      <a:r>
                        <a:rPr lang="en-US" sz="1200" b="0" u="none" dirty="0"/>
                        <a:t> hao </a:t>
                      </a:r>
                      <a:r>
                        <a:rPr lang="en-US" sz="1200" b="0" u="none" dirty="0" err="1"/>
                        <a:t>quá</a:t>
                      </a:r>
                      <a:r>
                        <a:rPr lang="en-US" sz="1200" b="0" u="none" dirty="0"/>
                        <a:t> </a:t>
                      </a:r>
                      <a:r>
                        <a:rPr lang="en-US" sz="1200" b="0" u="none" dirty="0" err="1"/>
                        <a:t>khứ</a:t>
                      </a:r>
                      <a:r>
                        <a:rPr lang="en-US" sz="1200" b="0" u="none" dirty="0"/>
                        <a:t>. </a:t>
                      </a:r>
                      <a:endParaRPr lang="en-US" sz="1200" b="0" u="sng" dirty="0"/>
                    </a:p>
                  </a:txBody>
                  <a:tcPr/>
                </a:tc>
                <a:extLst>
                  <a:ext uri="{0D108BD9-81ED-4DB2-BD59-A6C34878D82A}">
                    <a16:rowId xmlns:a16="http://schemas.microsoft.com/office/drawing/2014/main" val="2462873565"/>
                  </a:ext>
                </a:extLst>
              </a:tr>
              <a:tr h="789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kern="1200" dirty="0">
                          <a:solidFill>
                            <a:schemeClr val="dk1"/>
                          </a:solidFill>
                          <a:effectLst/>
                          <a:latin typeface="+mn-lt"/>
                          <a:ea typeface="+mn-ea"/>
                          <a:cs typeface="+mn-cs"/>
                        </a:rPr>
                        <a:t>Deferred tax assets and liabilities</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t>Ingnore</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extLst>
                  <a:ext uri="{0D108BD9-81ED-4DB2-BD59-A6C34878D82A}">
                    <a16:rowId xmlns:a16="http://schemas.microsoft.com/office/drawing/2014/main" val="424382312"/>
                  </a:ext>
                </a:extLst>
              </a:tr>
              <a:tr h="7894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kern="1200" dirty="0">
                          <a:solidFill>
                            <a:schemeClr val="dk1"/>
                          </a:solidFill>
                          <a:effectLst/>
                          <a:latin typeface="+mn-lt"/>
                          <a:ea typeface="+mn-ea"/>
                          <a:cs typeface="+mn-cs"/>
                        </a:rPr>
                        <a:t>Other non-current assets and liabilities</a:t>
                      </a:r>
                    </a:p>
                    <a:p>
                      <a:endParaRPr lang="en-US" sz="1400" dirty="0"/>
                    </a:p>
                  </a:txBody>
                  <a:tcPr/>
                </a:tc>
                <a:tc>
                  <a:txBody>
                    <a:bodyPr/>
                    <a:lstStyle/>
                    <a:p>
                      <a:r>
                        <a:rPr lang="en-US" sz="1200" b="0" i="0" kern="1200" dirty="0">
                          <a:solidFill>
                            <a:schemeClr val="dk1"/>
                          </a:solidFill>
                          <a:effectLst/>
                          <a:latin typeface="+mn-lt"/>
                          <a:ea typeface="+mn-ea"/>
                          <a:cs typeface="+mn-cs"/>
                        </a:rPr>
                        <a:t>If you don’t have good detail on what these line items are, </a:t>
                      </a:r>
                      <a:r>
                        <a:rPr lang="en-US" sz="1200" b="1" i="0" kern="1200" dirty="0">
                          <a:solidFill>
                            <a:schemeClr val="dk1"/>
                          </a:solidFill>
                          <a:effectLst/>
                          <a:latin typeface="+mn-lt"/>
                          <a:ea typeface="+mn-ea"/>
                          <a:cs typeface="+mn-cs"/>
                        </a:rPr>
                        <a:t>straight-line them as opposed to growing with revenue</a:t>
                      </a:r>
                      <a:endParaRPr lang="en-US" sz="1200" dirty="0"/>
                    </a:p>
                  </a:txBody>
                  <a:tcPr/>
                </a:tc>
                <a:tc>
                  <a:txBody>
                    <a:bodyPr/>
                    <a:lstStyle/>
                    <a:p>
                      <a:r>
                        <a:rPr lang="en-US" sz="1200" dirty="0" err="1"/>
                        <a:t>Nếu</a:t>
                      </a:r>
                      <a:r>
                        <a:rPr lang="en-US" sz="1200" dirty="0"/>
                        <a:t> </a:t>
                      </a:r>
                      <a:r>
                        <a:rPr lang="en-US" sz="1200" dirty="0" err="1"/>
                        <a:t>không</a:t>
                      </a:r>
                      <a:r>
                        <a:rPr lang="en-US" sz="1200" dirty="0"/>
                        <a:t> </a:t>
                      </a:r>
                      <a:r>
                        <a:rPr lang="en-US" sz="1200" dirty="0" err="1"/>
                        <a:t>có</a:t>
                      </a:r>
                      <a:r>
                        <a:rPr lang="en-US" sz="1200" dirty="0"/>
                        <a:t> </a:t>
                      </a:r>
                      <a:r>
                        <a:rPr lang="en-US" sz="1200" dirty="0" err="1"/>
                        <a:t>thông</a:t>
                      </a:r>
                      <a:r>
                        <a:rPr lang="en-US" sz="1200" dirty="0"/>
                        <a:t> tin </a:t>
                      </a:r>
                      <a:r>
                        <a:rPr lang="en-US" sz="1200" dirty="0" err="1"/>
                        <a:t>rõ</a:t>
                      </a:r>
                      <a:r>
                        <a:rPr lang="en-US" sz="1200" dirty="0"/>
                        <a:t> </a:t>
                      </a:r>
                      <a:r>
                        <a:rPr lang="en-US" sz="1200" dirty="0" err="1"/>
                        <a:t>ràng</a:t>
                      </a:r>
                      <a:r>
                        <a:rPr lang="en-US" sz="1200" dirty="0"/>
                        <a:t>, </a:t>
                      </a:r>
                      <a:r>
                        <a:rPr lang="en-US" sz="1200" dirty="0" err="1"/>
                        <a:t>dự</a:t>
                      </a:r>
                      <a:r>
                        <a:rPr lang="en-US" sz="1200" dirty="0"/>
                        <a:t> </a:t>
                      </a:r>
                      <a:r>
                        <a:rPr lang="en-US" sz="1200" dirty="0" err="1"/>
                        <a:t>báo</a:t>
                      </a:r>
                      <a:r>
                        <a:rPr lang="en-US" sz="1200" dirty="0"/>
                        <a:t> </a:t>
                      </a:r>
                      <a:r>
                        <a:rPr lang="en-US" sz="1200" dirty="0" err="1"/>
                        <a:t>theo</a:t>
                      </a:r>
                      <a:r>
                        <a:rPr lang="en-US" sz="1200" dirty="0"/>
                        <a:t> </a:t>
                      </a:r>
                      <a:r>
                        <a:rPr lang="en-US" sz="1200" dirty="0" err="1"/>
                        <a:t>đường</a:t>
                      </a:r>
                      <a:r>
                        <a:rPr lang="en-US" sz="1200" dirty="0"/>
                        <a:t> </a:t>
                      </a:r>
                      <a:r>
                        <a:rPr lang="en-US" sz="1200" dirty="0" err="1"/>
                        <a:t>thẳng</a:t>
                      </a:r>
                      <a:r>
                        <a:rPr lang="en-US" sz="1200" dirty="0"/>
                        <a:t>. </a:t>
                      </a:r>
                    </a:p>
                  </a:txBody>
                  <a:tcPr/>
                </a:tc>
                <a:extLst>
                  <a:ext uri="{0D108BD9-81ED-4DB2-BD59-A6C34878D82A}">
                    <a16:rowId xmlns:a16="http://schemas.microsoft.com/office/drawing/2014/main" val="4163126502"/>
                  </a:ext>
                </a:extLst>
              </a:tr>
              <a:tr h="14801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kern="1200" dirty="0">
                          <a:solidFill>
                            <a:schemeClr val="dk1"/>
                          </a:solidFill>
                          <a:effectLst/>
                          <a:latin typeface="+mn-lt"/>
                          <a:ea typeface="+mn-ea"/>
                          <a:cs typeface="+mn-cs"/>
                        </a:rPr>
                        <a:t>Long term debt</a:t>
                      </a:r>
                    </a:p>
                    <a:p>
                      <a:endParaRPr lang="en-US" sz="1400" dirty="0"/>
                    </a:p>
                  </a:txBody>
                  <a:tcPr/>
                </a:tc>
                <a:tc>
                  <a:txBody>
                    <a:bodyPr/>
                    <a:lstStyle/>
                    <a:p>
                      <a:r>
                        <a:rPr lang="en-US" sz="1200" b="0" i="0" kern="1200" dirty="0">
                          <a:solidFill>
                            <a:schemeClr val="dk1"/>
                          </a:solidFill>
                          <a:effectLst/>
                          <a:latin typeface="+mn-lt"/>
                          <a:ea typeface="+mn-ea"/>
                          <a:cs typeface="+mn-cs"/>
                        </a:rPr>
                        <a:t>most companies replace (or “refinance”) maturing debt with new debt. Companies do this to maintain a stable </a:t>
                      </a:r>
                      <a:r>
                        <a:rPr lang="en-US" sz="1200" b="0" i="0" u="sng" kern="1200" dirty="0">
                          <a:solidFill>
                            <a:schemeClr val="dk1"/>
                          </a:solidFill>
                          <a:effectLst/>
                          <a:latin typeface="+mn-lt"/>
                          <a:ea typeface="+mn-ea"/>
                          <a:cs typeface="+mn-cs"/>
                          <a:hlinkClick r:id="rId2"/>
                        </a:rPr>
                        <a:t>capital structure</a:t>
                      </a:r>
                      <a:r>
                        <a:rPr lang="en-US" sz="1200" b="0" i="0" kern="1200" dirty="0">
                          <a:solidFill>
                            <a:schemeClr val="dk1"/>
                          </a:solidFill>
                          <a:effectLst/>
                          <a:latin typeface="+mn-lt"/>
                          <a:ea typeface="+mn-ea"/>
                          <a:cs typeface="+mn-cs"/>
                        </a:rPr>
                        <a:t>.</a:t>
                      </a:r>
                    </a:p>
                    <a:p>
                      <a:pPr fontAlgn="base"/>
                      <a:r>
                        <a:rPr lang="en-US" sz="1200" b="0" i="0" kern="1200" dirty="0">
                          <a:solidFill>
                            <a:schemeClr val="dk1"/>
                          </a:solidFill>
                          <a:effectLst/>
                          <a:latin typeface="+mn-lt"/>
                          <a:ea typeface="+mn-ea"/>
                          <a:cs typeface="+mn-cs"/>
                        </a:rPr>
                        <a:t>1.Holding the company’s long term debt balance constant (or)</a:t>
                      </a:r>
                    </a:p>
                    <a:p>
                      <a:pPr fontAlgn="base"/>
                      <a:r>
                        <a:rPr lang="en-US" sz="1200" b="0" i="0" kern="1200" dirty="0">
                          <a:solidFill>
                            <a:schemeClr val="dk1"/>
                          </a:solidFill>
                          <a:effectLst/>
                          <a:latin typeface="+mn-lt"/>
                          <a:ea typeface="+mn-ea"/>
                          <a:cs typeface="+mn-cs"/>
                        </a:rPr>
                        <a:t>2.Growing long term debt at the growth in the company’s net income (arguably a better approach because it ties debt to equity growth by using net income as a proxy for equity growth).</a:t>
                      </a:r>
                    </a:p>
                    <a:p>
                      <a:endParaRPr lang="en-US" sz="1200" dirty="0"/>
                    </a:p>
                  </a:txBody>
                  <a:tcPr/>
                </a:tc>
                <a:tc>
                  <a:txBody>
                    <a:bodyPr/>
                    <a:lstStyle/>
                    <a:p>
                      <a:r>
                        <a:rPr lang="en-US" sz="1200" dirty="0" err="1"/>
                        <a:t>Dự</a:t>
                      </a:r>
                      <a:r>
                        <a:rPr lang="en-US" sz="1200" dirty="0"/>
                        <a:t> </a:t>
                      </a:r>
                      <a:r>
                        <a:rPr lang="en-US" sz="1200" dirty="0" err="1"/>
                        <a:t>báo</a:t>
                      </a:r>
                      <a:r>
                        <a:rPr lang="en-US" sz="1200" dirty="0"/>
                        <a:t> </a:t>
                      </a:r>
                      <a:r>
                        <a:rPr lang="en-US" sz="1200" dirty="0" err="1"/>
                        <a:t>theo</a:t>
                      </a:r>
                      <a:r>
                        <a:rPr lang="en-US" sz="1200" dirty="0"/>
                        <a:t> xu </a:t>
                      </a:r>
                      <a:r>
                        <a:rPr lang="en-US" sz="1200" dirty="0" err="1"/>
                        <a:t>hướng</a:t>
                      </a:r>
                      <a:r>
                        <a:rPr lang="en-US" sz="1200" dirty="0"/>
                        <a:t> </a:t>
                      </a:r>
                      <a:r>
                        <a:rPr lang="en-US" sz="1200" dirty="0" err="1"/>
                        <a:t>duy</a:t>
                      </a:r>
                      <a:r>
                        <a:rPr lang="en-US" sz="1200" dirty="0"/>
                        <a:t> </a:t>
                      </a:r>
                      <a:r>
                        <a:rPr lang="en-US" sz="1200" dirty="0" err="1"/>
                        <a:t>trì</a:t>
                      </a:r>
                      <a:r>
                        <a:rPr lang="en-US" sz="1200" dirty="0"/>
                        <a:t> </a:t>
                      </a:r>
                      <a:r>
                        <a:rPr lang="en-US" sz="1200" dirty="0" err="1"/>
                        <a:t>cấu</a:t>
                      </a:r>
                      <a:r>
                        <a:rPr lang="en-US" sz="1200" dirty="0"/>
                        <a:t> </a:t>
                      </a:r>
                      <a:r>
                        <a:rPr lang="en-US" sz="1200" dirty="0" err="1"/>
                        <a:t>trúc</a:t>
                      </a:r>
                      <a:r>
                        <a:rPr lang="en-US" sz="1200" dirty="0"/>
                        <a:t> </a:t>
                      </a:r>
                      <a:r>
                        <a:rPr lang="en-US" sz="1200" dirty="0" err="1"/>
                        <a:t>vay</a:t>
                      </a:r>
                      <a:r>
                        <a:rPr lang="en-US" sz="1200" dirty="0"/>
                        <a:t> </a:t>
                      </a:r>
                      <a:r>
                        <a:rPr lang="en-US" sz="1200" dirty="0" err="1"/>
                        <a:t>ổn</a:t>
                      </a:r>
                      <a:r>
                        <a:rPr lang="en-US" sz="1200" dirty="0"/>
                        <a:t> </a:t>
                      </a:r>
                      <a:r>
                        <a:rPr lang="en-US" sz="1200" dirty="0" err="1"/>
                        <a:t>định</a:t>
                      </a:r>
                      <a:r>
                        <a:rPr lang="en-US" sz="1200" dirty="0"/>
                        <a:t>, </a:t>
                      </a:r>
                      <a:r>
                        <a:rPr lang="en-US" sz="1200" dirty="0" err="1"/>
                        <a:t>bền</a:t>
                      </a:r>
                      <a:r>
                        <a:rPr lang="en-US" sz="1200" dirty="0"/>
                        <a:t> </a:t>
                      </a:r>
                      <a:r>
                        <a:rPr lang="en-US" sz="1200" dirty="0" err="1"/>
                        <a:t>vững</a:t>
                      </a:r>
                      <a:r>
                        <a:rPr lang="en-US" sz="1200" dirty="0"/>
                        <a:t> :</a:t>
                      </a:r>
                    </a:p>
                    <a:p>
                      <a:pPr marL="171450" indent="-171450">
                        <a:buFontTx/>
                        <a:buChar char="-"/>
                      </a:pPr>
                      <a:r>
                        <a:rPr lang="en-US" sz="1200" dirty="0" err="1"/>
                        <a:t>Số</a:t>
                      </a:r>
                      <a:r>
                        <a:rPr lang="en-US" sz="1200" dirty="0"/>
                        <a:t> </a:t>
                      </a:r>
                      <a:r>
                        <a:rPr lang="en-US" sz="1200" dirty="0" err="1"/>
                        <a:t>dư</a:t>
                      </a:r>
                      <a:r>
                        <a:rPr lang="en-US" sz="1200" dirty="0"/>
                        <a:t> </a:t>
                      </a:r>
                      <a:r>
                        <a:rPr lang="en-US" sz="1200" dirty="0" err="1"/>
                        <a:t>nợ</a:t>
                      </a:r>
                      <a:r>
                        <a:rPr lang="en-US" sz="1200" dirty="0"/>
                        <a:t> </a:t>
                      </a:r>
                      <a:r>
                        <a:rPr lang="en-US" sz="1200" dirty="0" err="1"/>
                        <a:t>dài</a:t>
                      </a:r>
                      <a:r>
                        <a:rPr lang="en-US" sz="1200" dirty="0"/>
                        <a:t> </a:t>
                      </a:r>
                      <a:r>
                        <a:rPr lang="en-US" sz="1200" dirty="0" err="1"/>
                        <a:t>hạn</a:t>
                      </a:r>
                      <a:r>
                        <a:rPr lang="en-US" sz="1200" dirty="0"/>
                        <a:t> </a:t>
                      </a:r>
                      <a:r>
                        <a:rPr lang="en-US" sz="1200" dirty="0" err="1"/>
                        <a:t>công</a:t>
                      </a:r>
                      <a:r>
                        <a:rPr lang="en-US" sz="1200" dirty="0"/>
                        <a:t> ty </a:t>
                      </a:r>
                      <a:r>
                        <a:rPr lang="en-US" sz="1200" dirty="0" err="1"/>
                        <a:t>không</a:t>
                      </a:r>
                      <a:r>
                        <a:rPr lang="en-US" sz="1200" dirty="0"/>
                        <a:t> </a:t>
                      </a:r>
                      <a:r>
                        <a:rPr lang="en-US" sz="1200" dirty="0" err="1"/>
                        <a:t>đổi</a:t>
                      </a:r>
                      <a:r>
                        <a:rPr lang="en-US" sz="1200" dirty="0"/>
                        <a:t> </a:t>
                      </a:r>
                      <a:r>
                        <a:rPr lang="en-US" sz="1200" dirty="0" err="1"/>
                        <a:t>hoặc</a:t>
                      </a:r>
                      <a:endParaRPr lang="en-US" sz="1200" dirty="0"/>
                    </a:p>
                    <a:p>
                      <a:pPr marL="171450" indent="-171450">
                        <a:buFontTx/>
                        <a:buChar char="-"/>
                      </a:pPr>
                      <a:r>
                        <a:rPr lang="en-US" sz="1200" dirty="0" err="1"/>
                        <a:t>Tăng</a:t>
                      </a:r>
                      <a:r>
                        <a:rPr lang="en-US" sz="1200" dirty="0"/>
                        <a:t> </a:t>
                      </a:r>
                      <a:r>
                        <a:rPr lang="en-US" sz="1200" dirty="0" err="1"/>
                        <a:t>lên</a:t>
                      </a:r>
                      <a:r>
                        <a:rPr lang="en-US" sz="1200" dirty="0"/>
                        <a:t> </a:t>
                      </a:r>
                      <a:r>
                        <a:rPr lang="en-US" sz="1200" dirty="0" err="1"/>
                        <a:t>khi</a:t>
                      </a:r>
                      <a:r>
                        <a:rPr lang="en-US" sz="1200" dirty="0"/>
                        <a:t> thu </a:t>
                      </a:r>
                      <a:r>
                        <a:rPr lang="en-US" sz="1200" dirty="0" err="1"/>
                        <a:t>nhập</a:t>
                      </a:r>
                      <a:r>
                        <a:rPr lang="en-US" sz="1200" dirty="0"/>
                        <a:t> </a:t>
                      </a:r>
                      <a:r>
                        <a:rPr lang="en-US" sz="1200" dirty="0" err="1"/>
                        <a:t>ròng</a:t>
                      </a:r>
                      <a:r>
                        <a:rPr lang="en-US" sz="1200" dirty="0"/>
                        <a:t> </a:t>
                      </a:r>
                      <a:r>
                        <a:rPr lang="en-US" sz="1200" dirty="0" err="1"/>
                        <a:t>tăng</a:t>
                      </a:r>
                      <a:r>
                        <a:rPr lang="en-US" sz="1200" dirty="0"/>
                        <a:t> </a:t>
                      </a:r>
                      <a:r>
                        <a:rPr lang="en-US" sz="1200" dirty="0" err="1"/>
                        <a:t>lên</a:t>
                      </a:r>
                      <a:r>
                        <a:rPr lang="en-US" sz="1200" dirty="0"/>
                        <a:t>. </a:t>
                      </a:r>
                    </a:p>
                  </a:txBody>
                  <a:tcPr/>
                </a:tc>
                <a:extLst>
                  <a:ext uri="{0D108BD9-81ED-4DB2-BD59-A6C34878D82A}">
                    <a16:rowId xmlns:a16="http://schemas.microsoft.com/office/drawing/2014/main" val="3512432792"/>
                  </a:ext>
                </a:extLst>
              </a:tr>
              <a:tr h="676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kern="1200" dirty="0">
                          <a:solidFill>
                            <a:schemeClr val="dk1"/>
                          </a:solidFill>
                          <a:effectLst/>
                          <a:latin typeface="+mn-lt"/>
                          <a:ea typeface="+mn-ea"/>
                          <a:cs typeface="+mn-cs"/>
                        </a:rPr>
                        <a:t>Shareholders equity</a:t>
                      </a:r>
                    </a:p>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t>Ingnore</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txBody>
                  <a:tcPr/>
                </a:tc>
                <a:extLst>
                  <a:ext uri="{0D108BD9-81ED-4DB2-BD59-A6C34878D82A}">
                    <a16:rowId xmlns:a16="http://schemas.microsoft.com/office/drawing/2014/main" val="1762497431"/>
                  </a:ext>
                </a:extLst>
              </a:tr>
            </a:tbl>
          </a:graphicData>
        </a:graphic>
      </p:graphicFrame>
    </p:spTree>
    <p:extLst>
      <p:ext uri="{BB962C8B-B14F-4D97-AF65-F5344CB8AC3E}">
        <p14:creationId xmlns:p14="http://schemas.microsoft.com/office/powerpoint/2010/main" val="2292058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2972722" y="2395835"/>
            <a:ext cx="5933153" cy="1446550"/>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pPr marL="0" indent="0" algn="ctr">
              <a:buNone/>
            </a:pPr>
            <a:r>
              <a:rPr lang="en-US" sz="4400" dirty="0"/>
              <a:t>2.What is capital employed ?</a:t>
            </a:r>
          </a:p>
        </p:txBody>
      </p:sp>
    </p:spTree>
    <p:extLst>
      <p:ext uri="{BB962C8B-B14F-4D97-AF65-F5344CB8AC3E}">
        <p14:creationId xmlns:p14="http://schemas.microsoft.com/office/powerpoint/2010/main" val="475590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2D6293EA-5071-8314-778A-4B362C278C79}"/>
              </a:ext>
            </a:extLst>
          </p:cNvPr>
          <p:cNvSpPr/>
          <p:nvPr/>
        </p:nvSpPr>
        <p:spPr>
          <a:xfrm>
            <a:off x="2533650" y="2200499"/>
            <a:ext cx="7105650" cy="878089"/>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4">
                  <a:lumMod val="60000"/>
                  <a:lumOff val="40000"/>
                </a:schemeClr>
              </a:solidFill>
            </a:endParaRPr>
          </a:p>
        </p:txBody>
      </p:sp>
      <p:sp>
        <p:nvSpPr>
          <p:cNvPr id="2" name="Title 1">
            <a:extLst>
              <a:ext uri="{FF2B5EF4-FFF2-40B4-BE49-F238E27FC236}">
                <a16:creationId xmlns:a16="http://schemas.microsoft.com/office/drawing/2014/main" id="{A46C9726-E055-0AF0-55CF-C495A25BD95F}"/>
              </a:ext>
            </a:extLst>
          </p:cNvPr>
          <p:cNvSpPr>
            <a:spLocks noGrp="1"/>
          </p:cNvSpPr>
          <p:nvPr>
            <p:ph type="title"/>
          </p:nvPr>
        </p:nvSpPr>
        <p:spPr>
          <a:xfrm>
            <a:off x="521207" y="448056"/>
            <a:ext cx="11108818" cy="640080"/>
          </a:xfrm>
        </p:spPr>
        <p:txBody>
          <a:bodyPr>
            <a:normAutofit/>
          </a:bodyPr>
          <a:lstStyle/>
          <a:p>
            <a:pPr algn="ctr"/>
            <a:r>
              <a:rPr lang="en-US" sz="3600" b="1" dirty="0">
                <a:solidFill>
                  <a:srgbClr val="040C28"/>
                </a:solidFill>
                <a:latin typeface="Google Sans"/>
              </a:rPr>
              <a:t>C</a:t>
            </a:r>
            <a:r>
              <a:rPr lang="en-US" sz="3600" b="1" i="0" dirty="0">
                <a:solidFill>
                  <a:srgbClr val="040C28"/>
                </a:solidFill>
                <a:effectLst/>
                <a:latin typeface="Google Sans"/>
              </a:rPr>
              <a:t>apital employed </a:t>
            </a:r>
            <a:endParaRPr lang="en-US" sz="3600" dirty="0"/>
          </a:p>
        </p:txBody>
      </p:sp>
      <p:sp>
        <p:nvSpPr>
          <p:cNvPr id="5" name="TextBox 4">
            <a:extLst>
              <a:ext uri="{FF2B5EF4-FFF2-40B4-BE49-F238E27FC236}">
                <a16:creationId xmlns:a16="http://schemas.microsoft.com/office/drawing/2014/main" id="{FCED8131-D6D1-A873-3092-61590A2E7567}"/>
              </a:ext>
            </a:extLst>
          </p:cNvPr>
          <p:cNvSpPr txBox="1"/>
          <p:nvPr/>
        </p:nvSpPr>
        <p:spPr>
          <a:xfrm>
            <a:off x="6096000" y="2316377"/>
            <a:ext cx="3476625" cy="646331"/>
          </a:xfrm>
          <a:prstGeom prst="rect">
            <a:avLst/>
          </a:prstGeom>
          <a:noFill/>
        </p:spPr>
        <p:txBody>
          <a:bodyPr wrap="square">
            <a:spAutoFit/>
          </a:bodyPr>
          <a:lstStyle/>
          <a:p>
            <a:r>
              <a:rPr lang="en-US" b="1" i="0" dirty="0">
                <a:solidFill>
                  <a:schemeClr val="accent4">
                    <a:lumMod val="60000"/>
                    <a:lumOff val="40000"/>
                  </a:schemeClr>
                </a:solidFill>
                <a:effectLst/>
                <a:latin typeface="Google Sans"/>
              </a:rPr>
              <a:t>= Equity + Long-term debt</a:t>
            </a:r>
          </a:p>
          <a:p>
            <a:r>
              <a:rPr lang="en-US" b="1" dirty="0">
                <a:solidFill>
                  <a:schemeClr val="accent4">
                    <a:lumMod val="60000"/>
                    <a:lumOff val="40000"/>
                  </a:schemeClr>
                </a:solidFill>
                <a:latin typeface="Google Sans"/>
              </a:rPr>
              <a:t>= </a:t>
            </a:r>
            <a:r>
              <a:rPr lang="en-US" b="1" i="0" dirty="0">
                <a:solidFill>
                  <a:schemeClr val="accent4">
                    <a:lumMod val="60000"/>
                    <a:lumOff val="40000"/>
                  </a:schemeClr>
                </a:solidFill>
                <a:effectLst/>
                <a:latin typeface="Google Sans"/>
              </a:rPr>
              <a:t>Total Assets – Current Liabilities </a:t>
            </a:r>
            <a:endParaRPr lang="en-US" b="1" dirty="0">
              <a:solidFill>
                <a:schemeClr val="accent4">
                  <a:lumMod val="60000"/>
                  <a:lumOff val="40000"/>
                </a:schemeClr>
              </a:solidFill>
            </a:endParaRPr>
          </a:p>
        </p:txBody>
      </p:sp>
      <p:sp>
        <p:nvSpPr>
          <p:cNvPr id="6" name="Rectangle 5">
            <a:extLst>
              <a:ext uri="{FF2B5EF4-FFF2-40B4-BE49-F238E27FC236}">
                <a16:creationId xmlns:a16="http://schemas.microsoft.com/office/drawing/2014/main" id="{17B9A7BE-C139-7103-F9FC-7345E8F3F67D}"/>
              </a:ext>
            </a:extLst>
          </p:cNvPr>
          <p:cNvSpPr/>
          <p:nvPr/>
        </p:nvSpPr>
        <p:spPr>
          <a:xfrm>
            <a:off x="2636423" y="3678839"/>
            <a:ext cx="2133600" cy="6400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Current Asset</a:t>
            </a:r>
          </a:p>
        </p:txBody>
      </p:sp>
      <p:sp>
        <p:nvSpPr>
          <p:cNvPr id="7" name="Rectangle 6">
            <a:extLst>
              <a:ext uri="{FF2B5EF4-FFF2-40B4-BE49-F238E27FC236}">
                <a16:creationId xmlns:a16="http://schemas.microsoft.com/office/drawing/2014/main" id="{AA62093D-1C10-ED77-55D7-4A082236D0FC}"/>
              </a:ext>
            </a:extLst>
          </p:cNvPr>
          <p:cNvSpPr/>
          <p:nvPr/>
        </p:nvSpPr>
        <p:spPr>
          <a:xfrm>
            <a:off x="2636423" y="5118224"/>
            <a:ext cx="2133600" cy="6400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Non Current Asset</a:t>
            </a:r>
          </a:p>
        </p:txBody>
      </p:sp>
      <p:sp>
        <p:nvSpPr>
          <p:cNvPr id="8" name="Rectangle 7">
            <a:extLst>
              <a:ext uri="{FF2B5EF4-FFF2-40B4-BE49-F238E27FC236}">
                <a16:creationId xmlns:a16="http://schemas.microsoft.com/office/drawing/2014/main" id="{B51201BF-7502-1D46-4DCF-E8526103D0CD}"/>
              </a:ext>
            </a:extLst>
          </p:cNvPr>
          <p:cNvSpPr/>
          <p:nvPr/>
        </p:nvSpPr>
        <p:spPr>
          <a:xfrm>
            <a:off x="6556628" y="3411146"/>
            <a:ext cx="2133600" cy="6400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Current Liabilities</a:t>
            </a:r>
          </a:p>
        </p:txBody>
      </p:sp>
      <p:sp>
        <p:nvSpPr>
          <p:cNvPr id="9" name="Rectangle 8">
            <a:extLst>
              <a:ext uri="{FF2B5EF4-FFF2-40B4-BE49-F238E27FC236}">
                <a16:creationId xmlns:a16="http://schemas.microsoft.com/office/drawing/2014/main" id="{17FBFD5F-2705-1A04-76C0-F13E02AEFB0A}"/>
              </a:ext>
            </a:extLst>
          </p:cNvPr>
          <p:cNvSpPr/>
          <p:nvPr/>
        </p:nvSpPr>
        <p:spPr>
          <a:xfrm>
            <a:off x="6589965" y="4394366"/>
            <a:ext cx="2133600" cy="6400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Non Current Liabilities</a:t>
            </a:r>
          </a:p>
        </p:txBody>
      </p:sp>
      <p:sp>
        <p:nvSpPr>
          <p:cNvPr id="10" name="Rectangle 9">
            <a:extLst>
              <a:ext uri="{FF2B5EF4-FFF2-40B4-BE49-F238E27FC236}">
                <a16:creationId xmlns:a16="http://schemas.microsoft.com/office/drawing/2014/main" id="{0B2A0FF8-069A-5008-C7A0-7089D13AD939}"/>
              </a:ext>
            </a:extLst>
          </p:cNvPr>
          <p:cNvSpPr/>
          <p:nvPr/>
        </p:nvSpPr>
        <p:spPr>
          <a:xfrm>
            <a:off x="6589965" y="5569052"/>
            <a:ext cx="2133600" cy="6400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Equity</a:t>
            </a:r>
          </a:p>
        </p:txBody>
      </p:sp>
      <p:sp>
        <p:nvSpPr>
          <p:cNvPr id="11" name="TextBox 10">
            <a:extLst>
              <a:ext uri="{FF2B5EF4-FFF2-40B4-BE49-F238E27FC236}">
                <a16:creationId xmlns:a16="http://schemas.microsoft.com/office/drawing/2014/main" id="{0FD9175B-1BE8-277B-58FA-8337F0FD038E}"/>
              </a:ext>
            </a:extLst>
          </p:cNvPr>
          <p:cNvSpPr txBox="1"/>
          <p:nvPr/>
        </p:nvSpPr>
        <p:spPr>
          <a:xfrm>
            <a:off x="6900862" y="5034446"/>
            <a:ext cx="1866900" cy="307777"/>
          </a:xfrm>
          <a:prstGeom prst="rect">
            <a:avLst/>
          </a:prstGeom>
          <a:noFill/>
        </p:spPr>
        <p:txBody>
          <a:bodyPr wrap="square" rtlCol="0">
            <a:spAutoFit/>
          </a:bodyPr>
          <a:lstStyle/>
          <a:p>
            <a:r>
              <a:rPr lang="en-US" sz="1400" dirty="0">
                <a:solidFill>
                  <a:srgbClr val="FF0000"/>
                </a:solidFill>
              </a:rPr>
              <a:t>Long term debt</a:t>
            </a:r>
          </a:p>
        </p:txBody>
      </p:sp>
      <p:sp>
        <p:nvSpPr>
          <p:cNvPr id="12" name="Plus Sign 11">
            <a:extLst>
              <a:ext uri="{FF2B5EF4-FFF2-40B4-BE49-F238E27FC236}">
                <a16:creationId xmlns:a16="http://schemas.microsoft.com/office/drawing/2014/main" id="{F070BAB6-6DDD-A993-8335-43880BB8BAA8}"/>
              </a:ext>
            </a:extLst>
          </p:cNvPr>
          <p:cNvSpPr/>
          <p:nvPr/>
        </p:nvSpPr>
        <p:spPr>
          <a:xfrm>
            <a:off x="7398326" y="4057868"/>
            <a:ext cx="342900" cy="261051"/>
          </a:xfrm>
          <a:prstGeom prst="mathPl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3" name="Plus Sign 12">
            <a:extLst>
              <a:ext uri="{FF2B5EF4-FFF2-40B4-BE49-F238E27FC236}">
                <a16:creationId xmlns:a16="http://schemas.microsoft.com/office/drawing/2014/main" id="{E6B59C06-3C49-DFA8-1B75-340FAB87CA1E}"/>
              </a:ext>
            </a:extLst>
          </p:cNvPr>
          <p:cNvSpPr/>
          <p:nvPr/>
        </p:nvSpPr>
        <p:spPr>
          <a:xfrm>
            <a:off x="7450713" y="5304232"/>
            <a:ext cx="342900" cy="261051"/>
          </a:xfrm>
          <a:prstGeom prst="mathPl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Plus Sign 13">
            <a:extLst>
              <a:ext uri="{FF2B5EF4-FFF2-40B4-BE49-F238E27FC236}">
                <a16:creationId xmlns:a16="http://schemas.microsoft.com/office/drawing/2014/main" id="{489F695D-2922-75DA-FB08-9A053FB0278A}"/>
              </a:ext>
            </a:extLst>
          </p:cNvPr>
          <p:cNvSpPr/>
          <p:nvPr/>
        </p:nvSpPr>
        <p:spPr>
          <a:xfrm>
            <a:off x="3531773" y="4583880"/>
            <a:ext cx="342900" cy="261051"/>
          </a:xfrm>
          <a:prstGeom prst="mathPl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5" name="Equals 14">
            <a:extLst>
              <a:ext uri="{FF2B5EF4-FFF2-40B4-BE49-F238E27FC236}">
                <a16:creationId xmlns:a16="http://schemas.microsoft.com/office/drawing/2014/main" id="{F67E2373-0ADD-F0CC-5693-B3A31A193EDC}"/>
              </a:ext>
            </a:extLst>
          </p:cNvPr>
          <p:cNvSpPr/>
          <p:nvPr/>
        </p:nvSpPr>
        <p:spPr>
          <a:xfrm>
            <a:off x="5007480" y="4524956"/>
            <a:ext cx="666750" cy="378900"/>
          </a:xfrm>
          <a:prstGeom prst="mathEqual">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
        <p:nvSpPr>
          <p:cNvPr id="17" name="TextBox 16">
            <a:extLst>
              <a:ext uri="{FF2B5EF4-FFF2-40B4-BE49-F238E27FC236}">
                <a16:creationId xmlns:a16="http://schemas.microsoft.com/office/drawing/2014/main" id="{F353692F-C2F1-A91C-AADC-BBD0E1A8AFD8}"/>
              </a:ext>
            </a:extLst>
          </p:cNvPr>
          <p:cNvSpPr txBox="1"/>
          <p:nvPr/>
        </p:nvSpPr>
        <p:spPr>
          <a:xfrm>
            <a:off x="1547146" y="1263468"/>
            <a:ext cx="9056939" cy="369332"/>
          </a:xfrm>
          <a:prstGeom prst="rect">
            <a:avLst/>
          </a:prstGeom>
          <a:noFill/>
        </p:spPr>
        <p:txBody>
          <a:bodyPr wrap="square">
            <a:spAutoFit/>
          </a:bodyPr>
          <a:lstStyle/>
          <a:p>
            <a:pPr algn="ctr"/>
            <a:r>
              <a:rPr lang="en-US" b="1" i="1" dirty="0">
                <a:solidFill>
                  <a:srgbClr val="040C28"/>
                </a:solidFill>
                <a:effectLst/>
                <a:latin typeface="Google Sans"/>
              </a:rPr>
              <a:t>V</a:t>
            </a:r>
            <a:r>
              <a:rPr lang="vi-VN" b="1" i="1" dirty="0">
                <a:solidFill>
                  <a:srgbClr val="040C28"/>
                </a:solidFill>
                <a:effectLst/>
                <a:latin typeface="Google Sans"/>
              </a:rPr>
              <a:t>ốn sử dụng đề cập đến số tiền đầu tư vốn mà một doanh nghiệp sử dụng để hoạt động</a:t>
            </a:r>
            <a:endParaRPr lang="en-US" b="1" i="1" dirty="0"/>
          </a:p>
        </p:txBody>
      </p:sp>
      <p:sp>
        <p:nvSpPr>
          <p:cNvPr id="19" name="TextBox 18">
            <a:extLst>
              <a:ext uri="{FF2B5EF4-FFF2-40B4-BE49-F238E27FC236}">
                <a16:creationId xmlns:a16="http://schemas.microsoft.com/office/drawing/2014/main" id="{F7347F2A-2710-CEFD-D3BF-62E9D3D0A41B}"/>
              </a:ext>
            </a:extLst>
          </p:cNvPr>
          <p:cNvSpPr txBox="1"/>
          <p:nvPr/>
        </p:nvSpPr>
        <p:spPr>
          <a:xfrm>
            <a:off x="2813879" y="2375831"/>
            <a:ext cx="2810633" cy="461665"/>
          </a:xfrm>
          <a:prstGeom prst="rect">
            <a:avLst/>
          </a:prstGeom>
          <a:noFill/>
        </p:spPr>
        <p:txBody>
          <a:bodyPr wrap="square">
            <a:spAutoFit/>
          </a:bodyPr>
          <a:lstStyle/>
          <a:p>
            <a:r>
              <a:rPr lang="en-US" sz="2400" b="1" dirty="0">
                <a:solidFill>
                  <a:schemeClr val="accent4">
                    <a:lumMod val="60000"/>
                    <a:lumOff val="40000"/>
                  </a:schemeClr>
                </a:solidFill>
                <a:latin typeface="Google Sans"/>
              </a:rPr>
              <a:t>C</a:t>
            </a:r>
            <a:r>
              <a:rPr lang="en-US" sz="2400" b="1" i="0" dirty="0">
                <a:solidFill>
                  <a:schemeClr val="accent4">
                    <a:lumMod val="60000"/>
                    <a:lumOff val="40000"/>
                  </a:schemeClr>
                </a:solidFill>
                <a:effectLst/>
                <a:latin typeface="Google Sans"/>
              </a:rPr>
              <a:t>apital employed </a:t>
            </a:r>
            <a:endParaRPr lang="en-US" sz="2400" b="1" dirty="0">
              <a:solidFill>
                <a:schemeClr val="accent4">
                  <a:lumMod val="60000"/>
                  <a:lumOff val="40000"/>
                </a:schemeClr>
              </a:solidFill>
            </a:endParaRPr>
          </a:p>
        </p:txBody>
      </p:sp>
      <p:sp>
        <p:nvSpPr>
          <p:cNvPr id="21" name="Right Brace 20">
            <a:extLst>
              <a:ext uri="{FF2B5EF4-FFF2-40B4-BE49-F238E27FC236}">
                <a16:creationId xmlns:a16="http://schemas.microsoft.com/office/drawing/2014/main" id="{C7E5F51B-56EE-C9E0-E66D-B5EB2DD341EC}"/>
              </a:ext>
            </a:extLst>
          </p:cNvPr>
          <p:cNvSpPr/>
          <p:nvPr/>
        </p:nvSpPr>
        <p:spPr>
          <a:xfrm>
            <a:off x="8848725" y="4318919"/>
            <a:ext cx="424691" cy="189021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 name="Arrow: Right 21">
            <a:extLst>
              <a:ext uri="{FF2B5EF4-FFF2-40B4-BE49-F238E27FC236}">
                <a16:creationId xmlns:a16="http://schemas.microsoft.com/office/drawing/2014/main" id="{83B84422-19FD-BC37-3D18-4001C968DF90}"/>
              </a:ext>
            </a:extLst>
          </p:cNvPr>
          <p:cNvSpPr/>
          <p:nvPr/>
        </p:nvSpPr>
        <p:spPr>
          <a:xfrm>
            <a:off x="9354379" y="5034446"/>
            <a:ext cx="424298" cy="45195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09221174-7F0C-5BB9-BB24-32F25DBF24BE}"/>
              </a:ext>
            </a:extLst>
          </p:cNvPr>
          <p:cNvSpPr txBox="1"/>
          <p:nvPr/>
        </p:nvSpPr>
        <p:spPr>
          <a:xfrm>
            <a:off x="9942880" y="4948201"/>
            <a:ext cx="1322409" cy="646331"/>
          </a:xfrm>
          <a:prstGeom prst="rect">
            <a:avLst/>
          </a:prstGeom>
          <a:noFill/>
        </p:spPr>
        <p:txBody>
          <a:bodyPr wrap="square">
            <a:spAutoFit/>
          </a:bodyPr>
          <a:lstStyle/>
          <a:p>
            <a:pPr algn="ctr"/>
            <a:r>
              <a:rPr lang="en-US" sz="1800" b="1" dirty="0">
                <a:solidFill>
                  <a:srgbClr val="040C28"/>
                </a:solidFill>
                <a:latin typeface="Google Sans"/>
              </a:rPr>
              <a:t>C</a:t>
            </a:r>
            <a:r>
              <a:rPr lang="en-US" sz="1800" b="1" i="0" dirty="0">
                <a:solidFill>
                  <a:srgbClr val="040C28"/>
                </a:solidFill>
                <a:effectLst/>
                <a:latin typeface="Google Sans"/>
              </a:rPr>
              <a:t>apital employed </a:t>
            </a:r>
            <a:endParaRPr lang="en-US" dirty="0"/>
          </a:p>
        </p:txBody>
      </p:sp>
      <p:sp>
        <p:nvSpPr>
          <p:cNvPr id="27" name="TextBox 26">
            <a:extLst>
              <a:ext uri="{FF2B5EF4-FFF2-40B4-BE49-F238E27FC236}">
                <a16:creationId xmlns:a16="http://schemas.microsoft.com/office/drawing/2014/main" id="{F7508317-7101-7720-891F-2B633AABB437}"/>
              </a:ext>
            </a:extLst>
          </p:cNvPr>
          <p:cNvSpPr txBox="1"/>
          <p:nvPr/>
        </p:nvSpPr>
        <p:spPr>
          <a:xfrm>
            <a:off x="9942880" y="3562308"/>
            <a:ext cx="1159264" cy="646331"/>
          </a:xfrm>
          <a:prstGeom prst="rect">
            <a:avLst/>
          </a:prstGeom>
          <a:noFill/>
        </p:spPr>
        <p:txBody>
          <a:bodyPr wrap="square" rtlCol="0">
            <a:spAutoFit/>
          </a:bodyPr>
          <a:lstStyle/>
          <a:p>
            <a:pPr algn="ctr"/>
            <a:r>
              <a:rPr lang="en-US" b="1" dirty="0"/>
              <a:t>Within 1 years</a:t>
            </a:r>
          </a:p>
        </p:txBody>
      </p:sp>
      <p:cxnSp>
        <p:nvCxnSpPr>
          <p:cNvPr id="29" name="Connector: Elbow 28">
            <a:extLst>
              <a:ext uri="{FF2B5EF4-FFF2-40B4-BE49-F238E27FC236}">
                <a16:creationId xmlns:a16="http://schemas.microsoft.com/office/drawing/2014/main" id="{D273FF75-F3C9-5843-CC65-6B506EEA5F27}"/>
              </a:ext>
            </a:extLst>
          </p:cNvPr>
          <p:cNvCxnSpPr>
            <a:stCxn id="8" idx="3"/>
            <a:endCxn id="27" idx="1"/>
          </p:cNvCxnSpPr>
          <p:nvPr/>
        </p:nvCxnSpPr>
        <p:spPr>
          <a:xfrm>
            <a:off x="8690228" y="3731186"/>
            <a:ext cx="1252652" cy="154288"/>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7652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3985E1-89E5-7B19-469D-3CDD71052013}"/>
              </a:ext>
            </a:extLst>
          </p:cNvPr>
          <p:cNvSpPr txBox="1"/>
          <p:nvPr/>
        </p:nvSpPr>
        <p:spPr>
          <a:xfrm>
            <a:off x="2972722" y="2395835"/>
            <a:ext cx="5933153" cy="1446550"/>
          </a:xfrm>
          <a:prstGeom prst="rect">
            <a:avLst/>
          </a:prstGeom>
          <a:noFill/>
        </p:spPr>
        <p:txBody>
          <a:bodyPr wrap="square" rtlCol="0">
            <a:spAutoFit/>
          </a:bodyPr>
          <a:lstStyle>
            <a:defPPr>
              <a:defRPr lang="en-US"/>
            </a:defPPr>
            <a:lvl1pPr marL="342900" indent="-342900">
              <a:buAutoNum type="arabicPeriod"/>
              <a:defRPr sz="2400" b="1">
                <a:solidFill>
                  <a:schemeClr val="bg1"/>
                </a:solidFill>
              </a:defRPr>
            </a:lvl1pPr>
          </a:lstStyle>
          <a:p>
            <a:pPr marL="0" indent="0" algn="ctr">
              <a:buNone/>
            </a:pPr>
            <a:r>
              <a:rPr lang="en-US" sz="4400" dirty="0"/>
              <a:t>3.What is working capital ?</a:t>
            </a:r>
          </a:p>
        </p:txBody>
      </p:sp>
    </p:spTree>
    <p:extLst>
      <p:ext uri="{BB962C8B-B14F-4D97-AF65-F5344CB8AC3E}">
        <p14:creationId xmlns:p14="http://schemas.microsoft.com/office/powerpoint/2010/main" val="2981927269"/>
      </p:ext>
    </p:extLst>
  </p:cSld>
  <p:clrMapOvr>
    <a:masterClrMapping/>
  </p:clrMapOvr>
</p:sld>
</file>

<file path=ppt/theme/theme1.xml><?xml version="1.0" encoding="utf-8"?>
<a:theme xmlns:a="http://schemas.openxmlformats.org/drawingml/2006/main" name="Cust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in32 v2" id="{08D89365-2E4C-432D-9349-8DF9B80AEEA1}" vid="{010FF314-90DF-4A21-BD0D-ADCBA34234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3EE4EA-81C0-48D0-BEBD-A2EFD6B38B4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B2FC9C26-AD58-4393-99DE-F67958CF6A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563EE24-83AF-4B4D-B45B-11D1ECD436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{ED8AF431-432F-4EB3-B9BF-F5A543BEDA7B}tf10001108_win32</Template>
  <TotalTime>5261</TotalTime>
  <Words>1357</Words>
  <Application>Microsoft Office PowerPoint</Application>
  <PresentationFormat>Widescreen</PresentationFormat>
  <Paragraphs>191</Paragraphs>
  <Slides>19</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-apple-system</vt:lpstr>
      <vt:lpstr>Arial</vt:lpstr>
      <vt:lpstr>Bradley Hand ITC</vt:lpstr>
      <vt:lpstr>BT Beau Sans</vt:lpstr>
      <vt:lpstr>Calibri</vt:lpstr>
      <vt:lpstr>Google Sans</vt:lpstr>
      <vt:lpstr>Inter</vt:lpstr>
      <vt:lpstr>Segoe UI</vt:lpstr>
      <vt:lpstr>Segoe UI (Body)</vt:lpstr>
      <vt:lpstr>Segoe UI Light</vt:lpstr>
      <vt:lpstr>Custom</vt:lpstr>
      <vt:lpstr>Capital Forecast</vt:lpstr>
      <vt:lpstr>PowerPoint Presentation</vt:lpstr>
      <vt:lpstr>PowerPoint Presentation</vt:lpstr>
      <vt:lpstr>BALANCE SHEET</vt:lpstr>
      <vt:lpstr>PowerPoint Presentation</vt:lpstr>
      <vt:lpstr>PowerPoint Presentation</vt:lpstr>
      <vt:lpstr>PowerPoint Presentation</vt:lpstr>
      <vt:lpstr>Capital employed </vt:lpstr>
      <vt:lpstr>PowerPoint Presentation</vt:lpstr>
      <vt:lpstr>Working Capital</vt:lpstr>
      <vt:lpstr>What is Working Capital?</vt:lpstr>
      <vt:lpstr>CÁC PHƯƠNG PHÁP THƯỜNG DÙNG ĐỂ KHẮC PHỤC TÌNH TRẠNG MẤT CÂN ĐỐI </vt:lpstr>
      <vt:lpstr>PowerPoint Presentation</vt:lpstr>
      <vt:lpstr>How to Calculate Working Capital</vt:lpstr>
      <vt:lpstr>PowerPoint Presentation</vt:lpstr>
      <vt:lpstr>PowerPoint Presentation</vt:lpstr>
      <vt:lpstr>PowerPoint Presentation</vt:lpstr>
      <vt:lpstr>Q&amp;A</vt:lpstr>
      <vt:lpstr>CẢM ƠN ANH CHỊ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HANH TRANG</dc:creator>
  <cp:keywords/>
  <cp:lastModifiedBy>HANH TRANG</cp:lastModifiedBy>
  <cp:revision>30</cp:revision>
  <dcterms:created xsi:type="dcterms:W3CDTF">2024-07-17T06:23:06Z</dcterms:created>
  <dcterms:modified xsi:type="dcterms:W3CDTF">2024-10-19T05:11:49Z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